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74"/>
  </p:notes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329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</p:sldIdLst>
  <p:sldSz cx="9144000" cy="6858000" type="screen4x3"/>
  <p:notesSz cx="7315200" cy="9601200"/>
  <p:embeddedFontLst>
    <p:embeddedFont>
      <p:font typeface="Arial Black" panose="020B0A04020102020204" pitchFamily="34" charset="0"/>
      <p:regular r:id="rId75"/>
      <p:bold r:id="rId76"/>
    </p:embeddedFont>
    <p:embeddedFont>
      <p:font typeface="Calibri" panose="020F0502020204030204" pitchFamily="34" charset="0"/>
      <p:regular r:id="rId77"/>
      <p:bold r:id="rId78"/>
      <p:italic r:id="rId79"/>
      <p:boldItalic r:id="rId80"/>
    </p:embeddedFont>
    <p:embeddedFont>
      <p:font typeface="Corbel" panose="020B0503020204020204" pitchFamily="34" charset="0"/>
      <p:regular r:id="rId81"/>
      <p:bold r:id="rId82"/>
      <p:italic r:id="rId83"/>
      <p:boldItalic r:id="rId84"/>
    </p:embeddedFont>
    <p:embeddedFont>
      <p:font typeface="Open Sans" panose="020B0604020202020204" charset="0"/>
      <p:regular r:id="rId85"/>
      <p:bold r:id="rId86"/>
      <p:italic r:id="rId87"/>
      <p:boldItalic r:id="rId88"/>
    </p:embeddedFont>
    <p:embeddedFont>
      <p:font typeface="Roboto" panose="020B0604020202020204" charset="0"/>
      <p:regular r:id="rId89"/>
      <p:bold r:id="rId90"/>
      <p:italic r:id="rId91"/>
      <p:boldItalic r:id="rId9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913">
          <p15:clr>
            <a:srgbClr val="A4A3A4"/>
          </p15:clr>
        </p15:guide>
        <p15:guide id="2" pos="281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iselle Block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62" autoAdjust="0"/>
    <p:restoredTop sz="55935" autoAdjust="0"/>
  </p:normalViewPr>
  <p:slideViewPr>
    <p:cSldViewPr snapToGrid="0">
      <p:cViewPr varScale="1">
        <p:scale>
          <a:sx n="37" d="100"/>
          <a:sy n="37" d="100"/>
        </p:scale>
        <p:origin x="2004" y="24"/>
      </p:cViewPr>
      <p:guideLst>
        <p:guide orient="horz" pos="913"/>
        <p:guide pos="28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font" Target="fonts/font2.fntdata"/><Relationship Id="rId84" Type="http://schemas.openxmlformats.org/officeDocument/2006/relationships/font" Target="fonts/font10.fntdata"/><Relationship Id="rId89" Type="http://schemas.openxmlformats.org/officeDocument/2006/relationships/font" Target="fonts/font15.fntdata"/><Relationship Id="rId97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87" Type="http://schemas.openxmlformats.org/officeDocument/2006/relationships/font" Target="fonts/font13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8.fntdata"/><Relationship Id="rId90" Type="http://schemas.openxmlformats.org/officeDocument/2006/relationships/font" Target="fonts/font16.fntdata"/><Relationship Id="rId95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6.fntdata"/><Relationship Id="rId85" Type="http://schemas.openxmlformats.org/officeDocument/2006/relationships/font" Target="fonts/font11.fntdata"/><Relationship Id="rId93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font" Target="fonts/font14.fntdata"/><Relationship Id="rId91" Type="http://schemas.openxmlformats.org/officeDocument/2006/relationships/font" Target="fonts/font17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font" Target="fonts/font12.fntdata"/><Relationship Id="rId9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10-03T15:43:49.386" idx="1">
    <p:pos x="6000" y="0"/>
    <p:text>Missing monitoring element  - tracking implementation and outcomes (see 4.7)....in next sections I'll talk about evaluation and adaptation (using the data that was collected)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79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825" tIns="48400" rIns="96825" bIns="484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79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825" tIns="48400" rIns="96825" bIns="484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60" cy="4319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825" tIns="48400" rIns="96825" bIns="484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719"/>
            <a:ext cx="3169920" cy="479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825" tIns="48400" rIns="96825" bIns="484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920" cy="479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920" cy="479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165" name="Google Shape;1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6" name="Google Shape;166;p1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60" cy="4319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62046f1944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62046f1944_1_16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BRENT </a:t>
            </a:r>
            <a:endParaRPr/>
          </a:p>
        </p:txBody>
      </p:sp>
      <p:sp>
        <p:nvSpPr>
          <p:cNvPr id="258" name="Google Shape;258;g62046f1944_1_16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60" cy="4319955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Brent 2</a:t>
            </a:r>
            <a:endParaRPr/>
          </a:p>
        </p:txBody>
      </p:sp>
      <p:sp>
        <p:nvSpPr>
          <p:cNvPr id="265" name="Google Shape;2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60df2dd0ac_0_15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Brent 3 - include dividing into management areas</a:t>
            </a:r>
            <a:endParaRPr/>
          </a:p>
        </p:txBody>
      </p:sp>
      <p:sp>
        <p:nvSpPr>
          <p:cNvPr id="273" name="Google Shape;273;g60df2dd0a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3b8716321_0_3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Brent 4</a:t>
            </a:r>
            <a:endParaRPr/>
          </a:p>
        </p:txBody>
      </p:sp>
      <p:sp>
        <p:nvSpPr>
          <p:cNvPr id="279" name="Google Shape;279;g63b8716321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622be248a2_0_0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Brent 4</a:t>
            </a:r>
            <a:endParaRPr/>
          </a:p>
        </p:txBody>
      </p:sp>
      <p:sp>
        <p:nvSpPr>
          <p:cNvPr id="285" name="Google Shape;285;g622be248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622be248a2_0_6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Brent 4</a:t>
            </a:r>
            <a:endParaRPr/>
          </a:p>
        </p:txBody>
      </p:sp>
      <p:sp>
        <p:nvSpPr>
          <p:cNvPr id="291" name="Google Shape;291;g622be248a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63b8716321_0_9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Brent 5</a:t>
            </a:r>
            <a:endParaRPr/>
          </a:p>
        </p:txBody>
      </p:sp>
      <p:sp>
        <p:nvSpPr>
          <p:cNvPr id="296" name="Google Shape;296;g63b871632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60df2dd0ac_0_20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Brent 3</a:t>
            </a:r>
            <a:endParaRPr/>
          </a:p>
        </p:txBody>
      </p:sp>
      <p:sp>
        <p:nvSpPr>
          <p:cNvPr id="302" name="Google Shape;302;g60df2dd0a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62046f1944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2452" y="721402"/>
            <a:ext cx="4850400" cy="3600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g62046f1944_2_1:notes"/>
          <p:cNvSpPr txBox="1">
            <a:spLocks noGrp="1"/>
          </p:cNvSpPr>
          <p:nvPr>
            <p:ph type="body" idx="1"/>
          </p:nvPr>
        </p:nvSpPr>
        <p:spPr>
          <a:xfrm>
            <a:off x="731520" y="4560571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00" tIns="48550" rIns="97100" bIns="48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BRENT 4</a:t>
            </a:r>
            <a:endParaRPr/>
          </a:p>
        </p:txBody>
      </p:sp>
      <p:sp>
        <p:nvSpPr>
          <p:cNvPr id="309" name="Google Shape;309;g62046f1944_2_1:notes"/>
          <p:cNvSpPr txBox="1">
            <a:spLocks noGrp="1"/>
          </p:cNvSpPr>
          <p:nvPr>
            <p:ph type="sldNum" idx="12"/>
          </p:nvPr>
        </p:nvSpPr>
        <p:spPr>
          <a:xfrm>
            <a:off x="4143589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00" tIns="48550" rIns="97100" bIns="48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18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60df2dd0ac_0_25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Brent 5</a:t>
            </a:r>
            <a:endParaRPr/>
          </a:p>
        </p:txBody>
      </p:sp>
      <p:sp>
        <p:nvSpPr>
          <p:cNvPr id="330" name="Google Shape;330;g60df2dd0a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60" cy="4319955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JUTTA. Welcome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This training is funded by a grant from the Western Center for Integrated Pest Management to support adoption of integrated pest management practices.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Developed from a guide that was recently published by USFWS and Cal-IPC.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Goals: Walk you through the Guide and to provide you with a basic how-to for how to develop and implement a sound invasive plant management plan with real-world examples.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Introductions.</a:t>
            </a:r>
          </a:p>
        </p:txBody>
      </p:sp>
      <p:sp>
        <p:nvSpPr>
          <p:cNvPr id="174" name="Google Shape;1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62046f1944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62046f1944_1_23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ANDREA</a:t>
            </a:r>
            <a:endParaRPr/>
          </a:p>
        </p:txBody>
      </p:sp>
      <p:sp>
        <p:nvSpPr>
          <p:cNvPr id="337" name="Google Shape;337;g62046f1944_1_23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615f421f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615f421f58_0_0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ANDREA</a:t>
            </a:r>
            <a:endParaRPr/>
          </a:p>
        </p:txBody>
      </p:sp>
      <p:sp>
        <p:nvSpPr>
          <p:cNvPr id="345" name="Google Shape;345;g615f421f58_0_0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60" cy="4319955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ANDREA </a:t>
            </a:r>
            <a:endParaRPr/>
          </a:p>
        </p:txBody>
      </p:sp>
      <p:sp>
        <p:nvSpPr>
          <p:cNvPr id="353" name="Google Shape;3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615f421f58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615f421f58_0_535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ANDREA</a:t>
            </a:r>
            <a:endParaRPr/>
          </a:p>
        </p:txBody>
      </p:sp>
      <p:sp>
        <p:nvSpPr>
          <p:cNvPr id="360" name="Google Shape;360;g615f421f58_0_535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60df2dd0ac_0_35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ANDREA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Species currently managed - many still in top 10 but a few were bumped down quite a bit (for example, kochia was a big focus but all agreed its not a top priority). Some areas that have been a focus out of habit will no longer be a focus - a realignment of available resources. One of the biggest wins was getting everyone around the table to agree on priorities - all working together on similar priorities&gt;increased likelihood of making real progress. Concensus was a huge accomplishment - first time all involved in invasive plant mgt (farmers/ag+refuge) came together and  </a:t>
            </a:r>
            <a:endParaRPr/>
          </a:p>
        </p:txBody>
      </p:sp>
      <p:sp>
        <p:nvSpPr>
          <p:cNvPr id="365" name="Google Shape;365;g60df2dd0a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60df2dd0ac_0_40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ANDREA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Need to add the why - what was the impetus for needing prioritization? ED protocol?</a:t>
            </a:r>
            <a:endParaRPr/>
          </a:p>
        </p:txBody>
      </p:sp>
      <p:sp>
        <p:nvSpPr>
          <p:cNvPr id="373" name="Google Shape;373;g60df2dd0ac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60df2dd0ac_0_45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ANDREA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Direct group to think about their land. Ask what they might need to know.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Do they know where the weeds are? What weeds are present? Rare or priority assets?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g60df2dd0a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62046f1944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62046f1944_1_30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ANDREA</a:t>
            </a:r>
            <a:endParaRPr/>
          </a:p>
        </p:txBody>
      </p:sp>
      <p:sp>
        <p:nvSpPr>
          <p:cNvPr id="390" name="Google Shape;390;g62046f1944_1_30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60df2dd0ac_0_50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ANDREA </a:t>
            </a:r>
            <a:endParaRPr/>
          </a:p>
        </p:txBody>
      </p:sp>
      <p:sp>
        <p:nvSpPr>
          <p:cNvPr id="397" name="Google Shape;397;g60df2dd0ac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60df2dd0ac_0_55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ANDREA </a:t>
            </a:r>
            <a:endParaRPr/>
          </a:p>
        </p:txBody>
      </p:sp>
      <p:sp>
        <p:nvSpPr>
          <p:cNvPr id="404" name="Google Shape;404;g60df2dd0ac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0df2dd0ac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0df2dd0ac_0_218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DOUG - interactive with examples/testimonials. Include brief explanation of prevention, containment, eradication, suppression.</a:t>
            </a:r>
            <a:endParaRPr/>
          </a:p>
        </p:txBody>
      </p:sp>
      <p:sp>
        <p:nvSpPr>
          <p:cNvPr id="188" name="Google Shape;188;g60df2dd0ac_0_218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60df2dd0ac_0_65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ANDREA </a:t>
            </a:r>
            <a:endParaRPr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 one-size fits all method</a:t>
            </a:r>
            <a:endParaRPr/>
          </a:p>
          <a:p>
            <a:pPr marL="342900" lvl="0" indent="-13970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Great resource: ED protocols in NPS</a:t>
            </a:r>
            <a:endParaRPr/>
          </a:p>
        </p:txBody>
      </p:sp>
      <p:sp>
        <p:nvSpPr>
          <p:cNvPr id="412" name="Google Shape;412;g60df2dd0ac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615f421f58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615f421f58_0_554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ANDREA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Elodea</a:t>
            </a:r>
            <a:r>
              <a:rPr lang="en-US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is not native to </a:t>
            </a:r>
            <a:r>
              <a:rPr lang="en-US" b="1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Alaska</a:t>
            </a:r>
            <a:r>
              <a:rPr lang="en-US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and it is the first </a:t>
            </a:r>
            <a:r>
              <a:rPr lang="en-US" b="1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invasive</a:t>
            </a:r>
            <a:r>
              <a:rPr lang="en-US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freshwater aquatic plant known here. It has the potential to impact freshwater resources and fish habitat statewide.</a:t>
            </a:r>
            <a:endParaRPr/>
          </a:p>
        </p:txBody>
      </p:sp>
      <p:sp>
        <p:nvSpPr>
          <p:cNvPr id="421" name="Google Shape;421;g615f421f58_0_554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60df2dd0ac_0_60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ANDREA</a:t>
            </a:r>
            <a:endParaRPr/>
          </a:p>
        </p:txBody>
      </p:sp>
      <p:sp>
        <p:nvSpPr>
          <p:cNvPr id="428" name="Google Shape;428;g60df2dd0ac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60df2dd0ac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60df2dd0ac_0_85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Doug/Alene MC</a:t>
            </a:r>
            <a:endParaRPr/>
          </a:p>
        </p:txBody>
      </p:sp>
      <p:sp>
        <p:nvSpPr>
          <p:cNvPr id="436" name="Google Shape;436;g60df2dd0ac_0_85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60df2dd0ac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60df2dd0ac_0_97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JUTTA – Instructions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Breakout into six groups based on the picture you received.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Write your names and group on question sheet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Spend 20 minutes to answer the questions that have been provided to you.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2" name="Google Shape;442;g60df2dd0ac_0_97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60df2dd0ac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60df2dd0ac_0_91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g60df2dd0ac_0_91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622be248a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622be248a2_1_0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jutta</a:t>
            </a:r>
            <a:endParaRPr/>
          </a:p>
        </p:txBody>
      </p:sp>
      <p:sp>
        <p:nvSpPr>
          <p:cNvPr id="456" name="Google Shape;456;g622be248a2_1_0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62046f1944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62046f1944_1_37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GISELLE</a:t>
            </a:r>
            <a:endParaRPr/>
          </a:p>
        </p:txBody>
      </p:sp>
      <p:sp>
        <p:nvSpPr>
          <p:cNvPr id="463" name="Google Shape;463;g62046f1944_1_37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6188143ffd_9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6188143ffd_9_25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GISELLE</a:t>
            </a:r>
            <a:endParaRPr/>
          </a:p>
        </p:txBody>
      </p:sp>
      <p:sp>
        <p:nvSpPr>
          <p:cNvPr id="471" name="Google Shape;471;g6188143ffd_9_25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62046f1944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62046f1944_1_8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GISELLE</a:t>
            </a:r>
            <a:endParaRPr/>
          </a:p>
        </p:txBody>
      </p:sp>
      <p:sp>
        <p:nvSpPr>
          <p:cNvPr id="480" name="Google Shape;480;g62046f1944_1_8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615f421f58_0_19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DOUG</a:t>
            </a:r>
            <a:endParaRPr/>
          </a:p>
        </p:txBody>
      </p:sp>
      <p:sp>
        <p:nvSpPr>
          <p:cNvPr id="195" name="Google Shape;195;g615f421f5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615f421f58_0_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615f421f58_0_638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GISELLE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i="1">
                <a:solidFill>
                  <a:srgbClr val="555555"/>
                </a:solidFill>
                <a:highlight>
                  <a:srgbClr val="FFFFFF"/>
                </a:highlight>
              </a:rPr>
              <a:t>Elodea canadensis</a:t>
            </a:r>
            <a:r>
              <a:rPr lang="en-US">
                <a:solidFill>
                  <a:srgbClr val="555555"/>
                </a:solidFill>
                <a:highlight>
                  <a:srgbClr val="FFFFFF"/>
                </a:highlight>
              </a:rPr>
              <a:t> and </a:t>
            </a:r>
            <a:r>
              <a:rPr lang="en-US" i="1">
                <a:solidFill>
                  <a:srgbClr val="555555"/>
                </a:solidFill>
                <a:highlight>
                  <a:srgbClr val="FFFFFF"/>
                </a:highlight>
              </a:rPr>
              <a:t>E. nuttallii</a:t>
            </a:r>
            <a:r>
              <a:rPr lang="en-US">
                <a:solidFill>
                  <a:srgbClr val="555555"/>
                </a:solidFill>
                <a:highlight>
                  <a:srgbClr val="FFFFFF"/>
                </a:highlight>
              </a:rPr>
              <a:t> (and hybrid, </a:t>
            </a:r>
            <a:r>
              <a:rPr lang="en-US" i="1">
                <a:solidFill>
                  <a:srgbClr val="555555"/>
                </a:solidFill>
                <a:highlight>
                  <a:srgbClr val="FFFFFF"/>
                </a:highlight>
              </a:rPr>
              <a:t>Elodea canadensis </a:t>
            </a:r>
            <a:r>
              <a:rPr lang="en-US">
                <a:solidFill>
                  <a:srgbClr val="555555"/>
                </a:solidFill>
                <a:highlight>
                  <a:srgbClr val="FFFFFF"/>
                </a:highlight>
              </a:rPr>
              <a:t>x</a:t>
            </a:r>
            <a:r>
              <a:rPr lang="en-US" i="1">
                <a:solidFill>
                  <a:srgbClr val="555555"/>
                </a:solidFill>
                <a:highlight>
                  <a:srgbClr val="FFFFFF"/>
                </a:highlight>
              </a:rPr>
              <a:t> nuttallii</a:t>
            </a:r>
            <a:r>
              <a:rPr lang="en-US">
                <a:solidFill>
                  <a:srgbClr val="555555"/>
                </a:solidFill>
                <a:highlight>
                  <a:srgbClr val="FFFFFF"/>
                </a:highlight>
              </a:rPr>
              <a:t>) </a:t>
            </a:r>
            <a:endParaRPr/>
          </a:p>
        </p:txBody>
      </p:sp>
      <p:sp>
        <p:nvSpPr>
          <p:cNvPr id="487" name="Google Shape;487;g615f421f58_0_638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60df2dd0ac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60df2dd0ac_0_103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GISELLE</a:t>
            </a:r>
            <a:endParaRPr/>
          </a:p>
        </p:txBody>
      </p:sp>
      <p:sp>
        <p:nvSpPr>
          <p:cNvPr id="496" name="Google Shape;496;g60df2dd0ac_0_103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60df2dd0ac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60df2dd0ac_0_109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GISELLE</a:t>
            </a:r>
            <a:endParaRPr/>
          </a:p>
        </p:txBody>
      </p:sp>
      <p:sp>
        <p:nvSpPr>
          <p:cNvPr id="505" name="Google Shape;505;g60df2dd0ac_0_109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615f421f58_0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615f421f58_0_629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GISELLE</a:t>
            </a:r>
            <a:endParaRPr/>
          </a:p>
        </p:txBody>
      </p:sp>
      <p:sp>
        <p:nvSpPr>
          <p:cNvPr id="514" name="Google Shape;514;g615f421f58_0_629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62046f1944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62046f1944_1_44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TOM</a:t>
            </a:r>
            <a:endParaRPr/>
          </a:p>
        </p:txBody>
      </p:sp>
      <p:sp>
        <p:nvSpPr>
          <p:cNvPr id="523" name="Google Shape;523;g62046f1944_1_44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6188143ffd_9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6188143ffd_9_13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TOM  - Giselle added, use or delete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/>
              <a:t>Note: strategies are - designed to meet SMART objectives, high Impact, feasible, safe, supported, meets legal/policy requirements</a:t>
            </a:r>
            <a:endParaRPr sz="1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g6188143ffd_9_13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60df2dd0ac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60df2dd0ac_0_139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TOM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[defining your strategy]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Which populations in which areas - define management units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An invasive plant management strategy is a collection of activities or projects aimed at preventing, eradicating, containing, and/or suppressing (asset-based protection) targeted invasive plant species.</a:t>
            </a:r>
            <a:endParaRPr/>
          </a:p>
        </p:txBody>
      </p:sp>
      <p:sp>
        <p:nvSpPr>
          <p:cNvPr id="545" name="Google Shape;545;g60df2dd0ac_0_139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6337e9abe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6337e9abee_0_0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TOM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/>
              <a:t>[describe different approaches]</a:t>
            </a:r>
            <a:endParaRPr sz="1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/>
              <a:t>Extirpation, not Eradication</a:t>
            </a:r>
            <a:endParaRPr sz="1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/>
              <a:t>Mention importane of defining terms</a:t>
            </a:r>
            <a:endParaRPr sz="1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•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Prevention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/>
              <a:t>•</a:t>
            </a:r>
            <a:r>
              <a:rPr lang="en-US" sz="1500">
                <a:latin typeface="Calibri"/>
                <a:ea typeface="Calibri"/>
                <a:cs typeface="Calibri"/>
                <a:sym typeface="Calibri"/>
              </a:rPr>
              <a:t>Understand the likely means of introduction and transport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/>
              <a:t>•</a:t>
            </a:r>
            <a:r>
              <a:rPr lang="en-US" sz="1500">
                <a:latin typeface="Calibri"/>
                <a:ea typeface="Calibri"/>
                <a:cs typeface="Calibri"/>
                <a:sym typeface="Calibri"/>
              </a:rPr>
              <a:t>Establish a prevention (biosecurity) strategy at key vector pathways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•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Eradication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/>
              <a:t>•</a:t>
            </a:r>
            <a:r>
              <a:rPr lang="en-US" sz="1500">
                <a:latin typeface="Calibri"/>
                <a:ea typeface="Calibri"/>
                <a:cs typeface="Calibri"/>
                <a:sym typeface="Calibri"/>
              </a:rPr>
              <a:t>(1) having adequate resources and commitment to see the project through to completion;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/>
              <a:t>•</a:t>
            </a:r>
            <a:r>
              <a:rPr lang="en-US" sz="1500">
                <a:latin typeface="Calibri"/>
                <a:ea typeface="Calibri"/>
                <a:cs typeface="Calibri"/>
                <a:sym typeface="Calibri"/>
              </a:rPr>
              <a:t>(2) having an entity with authority to implement eradication;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/>
              <a:t>•</a:t>
            </a:r>
            <a:r>
              <a:rPr lang="en-US" sz="1500">
                <a:latin typeface="Calibri"/>
                <a:ea typeface="Calibri"/>
                <a:cs typeface="Calibri"/>
                <a:sym typeface="Calibri"/>
              </a:rPr>
              <a:t>(3) fully understanding the biology of the species;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/>
              <a:t>•</a:t>
            </a:r>
            <a:r>
              <a:rPr lang="en-US" sz="1500">
                <a:latin typeface="Calibri"/>
                <a:ea typeface="Calibri"/>
                <a:cs typeface="Calibri"/>
                <a:sym typeface="Calibri"/>
              </a:rPr>
              <a:t>(4) having the ability to detect the target species at low densities; (EDRR)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/>
              <a:t>•</a:t>
            </a:r>
            <a:r>
              <a:rPr lang="en-US" sz="1500">
                <a:latin typeface="Calibri"/>
                <a:ea typeface="Calibri"/>
                <a:cs typeface="Calibri"/>
                <a:sym typeface="Calibri"/>
              </a:rPr>
              <a:t>(5) having capacity for subsequent restoration of the system (Simberloff 2003).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•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Containment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/>
              <a:t>•</a:t>
            </a:r>
            <a:r>
              <a:rPr lang="en-US" sz="1500">
                <a:latin typeface="Calibri"/>
                <a:ea typeface="Calibri"/>
                <a:cs typeface="Calibri"/>
                <a:sym typeface="Calibri"/>
              </a:rPr>
              <a:t>prevent establishment or to control a plant species beyond a predefined area known as the containment unit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/>
              <a:t>•</a:t>
            </a:r>
            <a:r>
              <a:rPr lang="en-US" sz="1500">
                <a:latin typeface="Calibri"/>
                <a:ea typeface="Calibri"/>
                <a:cs typeface="Calibri"/>
                <a:sym typeface="Calibri"/>
              </a:rPr>
              <a:t>plus a surrounding buffer zone that is free from plants but can receive propagules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/>
              <a:t>•</a:t>
            </a:r>
            <a:r>
              <a:rPr lang="en-US" sz="1500">
                <a:latin typeface="Calibri"/>
                <a:ea typeface="Calibri"/>
                <a:cs typeface="Calibri"/>
                <a:sym typeface="Calibri"/>
              </a:rPr>
              <a:t>Repeated EDRR required within buffer zone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•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Asset-Based Protection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/>
              <a:t>•</a:t>
            </a:r>
            <a:r>
              <a:rPr lang="en-US" sz="1500">
                <a:latin typeface="Calibri"/>
                <a:ea typeface="Calibri"/>
                <a:cs typeface="Calibri"/>
                <a:sym typeface="Calibri"/>
              </a:rPr>
              <a:t>No hope of eradication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/>
              <a:t>•</a:t>
            </a:r>
            <a:r>
              <a:rPr lang="en-US" sz="1500">
                <a:latin typeface="Calibri"/>
                <a:ea typeface="Calibri"/>
                <a:cs typeface="Calibri"/>
                <a:sym typeface="Calibri"/>
              </a:rPr>
              <a:t>Protect sensitive species and habitats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2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2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/>
          </a:p>
        </p:txBody>
      </p:sp>
      <p:sp>
        <p:nvSpPr>
          <p:cNvPr id="555" name="Google Shape;555;g6337e9abee_0_0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6337e9abe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6337e9abee_0_9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TOM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/>
              <a:t>[describe different approaches]</a:t>
            </a:r>
            <a:endParaRPr sz="1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/>
              <a:t>Extirpation, not Eradication</a:t>
            </a:r>
            <a:endParaRPr sz="1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/>
              <a:t>Mention importane of defining terms</a:t>
            </a:r>
            <a:endParaRPr sz="1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•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Prevention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/>
              <a:t>•</a:t>
            </a:r>
            <a:r>
              <a:rPr lang="en-US" sz="1500">
                <a:latin typeface="Calibri"/>
                <a:ea typeface="Calibri"/>
                <a:cs typeface="Calibri"/>
                <a:sym typeface="Calibri"/>
              </a:rPr>
              <a:t>Understand the likely means of introduction and transport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/>
              <a:t>•</a:t>
            </a:r>
            <a:r>
              <a:rPr lang="en-US" sz="1500">
                <a:latin typeface="Calibri"/>
                <a:ea typeface="Calibri"/>
                <a:cs typeface="Calibri"/>
                <a:sym typeface="Calibri"/>
              </a:rPr>
              <a:t>Establish a prevention (biosecurity) strategy at key vector pathways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/>
          </a:p>
        </p:txBody>
      </p:sp>
      <p:sp>
        <p:nvSpPr>
          <p:cNvPr id="564" name="Google Shape;564;g6337e9abee_0_9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6337e9abe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6337e9abee_0_18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TOM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/>
              <a:t>[describe different approaches]</a:t>
            </a:r>
            <a:endParaRPr sz="1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/>
              <a:t>Extirpation, not Eradication</a:t>
            </a:r>
            <a:endParaRPr sz="1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/>
              <a:t>Mention importance of defining terms</a:t>
            </a:r>
            <a:endParaRPr sz="1400"/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•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Containment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/>
              <a:t>•</a:t>
            </a:r>
            <a:r>
              <a:rPr lang="en-US" sz="1500">
                <a:latin typeface="Calibri"/>
                <a:ea typeface="Calibri"/>
                <a:cs typeface="Calibri"/>
                <a:sym typeface="Calibri"/>
              </a:rPr>
              <a:t>prevent establishment or to control a plant species beyond a predefined area known as the containment unit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/>
              <a:t>•</a:t>
            </a:r>
            <a:r>
              <a:rPr lang="en-US" sz="1500">
                <a:latin typeface="Calibri"/>
                <a:ea typeface="Calibri"/>
                <a:cs typeface="Calibri"/>
                <a:sym typeface="Calibri"/>
              </a:rPr>
              <a:t>plus a surrounding buffer zone that is free from plants but can receive propagules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/>
              <a:t>•</a:t>
            </a:r>
            <a:r>
              <a:rPr lang="en-US" sz="1500">
                <a:latin typeface="Calibri"/>
                <a:ea typeface="Calibri"/>
                <a:cs typeface="Calibri"/>
                <a:sym typeface="Calibri"/>
              </a:rPr>
              <a:t>Repeated EDRR required within buffer zone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2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2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/>
          </a:p>
        </p:txBody>
      </p:sp>
      <p:sp>
        <p:nvSpPr>
          <p:cNvPr id="574" name="Google Shape;574;g6337e9abee_0_18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62217d7a1b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62217d7a1b_2_0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Doug</a:t>
            </a:r>
            <a:endParaRPr sz="32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/>
          </a:p>
        </p:txBody>
      </p:sp>
      <p:sp>
        <p:nvSpPr>
          <p:cNvPr id="203" name="Google Shape;203;g62217d7a1b_2_0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6337e9abe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6337e9abee_0_27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TOM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/>
              <a:t>[describe different approaches]</a:t>
            </a:r>
            <a:endParaRPr sz="1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/>
              <a:t>Extirpation, not Eradication</a:t>
            </a:r>
            <a:endParaRPr sz="1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/>
              <a:t>Mention importane of defining terms</a:t>
            </a:r>
            <a:endParaRPr sz="1400"/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•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Asset-Based Protection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/>
              <a:t>•</a:t>
            </a:r>
            <a:r>
              <a:rPr lang="en-US" sz="1500">
                <a:latin typeface="Calibri"/>
                <a:ea typeface="Calibri"/>
                <a:cs typeface="Calibri"/>
                <a:sym typeface="Calibri"/>
              </a:rPr>
              <a:t>No hope of eradication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/>
              <a:t>•</a:t>
            </a:r>
            <a:r>
              <a:rPr lang="en-US" sz="1500">
                <a:latin typeface="Calibri"/>
                <a:ea typeface="Calibri"/>
                <a:cs typeface="Calibri"/>
                <a:sym typeface="Calibri"/>
              </a:rPr>
              <a:t>Protect sensitive species and habitats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latin typeface="Calibri"/>
                <a:ea typeface="Calibri"/>
                <a:cs typeface="Calibri"/>
                <a:sym typeface="Calibri"/>
              </a:rPr>
              <a:t>really important to understand what your objectives are so you dont spend your entire budget on something that is not effective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2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2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/>
          </a:p>
        </p:txBody>
      </p:sp>
      <p:sp>
        <p:nvSpPr>
          <p:cNvPr id="583" name="Google Shape;583;g6337e9abee_0_27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60df2dd0ac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60df2dd0ac_0_157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TOM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[overview of major types]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Manual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Mechanical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Cultural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Biological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Chemical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Restoration of ecosystem processes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g60df2dd0ac_0_157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60df2dd0ac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60df2dd0ac_0_163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TOM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[factors to consider when choosing among techniques]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Prevention!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Control Techniques- factors to consider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management objectives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target species ecology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capacity to implement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site characteristics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non-target effects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likelihood of success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Integrate techniques to prevent resistance</a:t>
            </a:r>
            <a:endParaRPr/>
          </a:p>
        </p:txBody>
      </p:sp>
      <p:sp>
        <p:nvSpPr>
          <p:cNvPr id="605" name="Google Shape;605;g60df2dd0ac_0_163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60df2dd0ac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60df2dd0ac_0_169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TOM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-pull from table on page 41</a:t>
            </a:r>
            <a:endParaRPr/>
          </a:p>
        </p:txBody>
      </p:sp>
      <p:sp>
        <p:nvSpPr>
          <p:cNvPr id="613" name="Google Shape;613;g60df2dd0ac_0_169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60df2dd0ac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60df2dd0ac_0_176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BRENT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Same case studies as Breakout I. Will include report out from each group</a:t>
            </a:r>
            <a:endParaRPr/>
          </a:p>
        </p:txBody>
      </p:sp>
      <p:sp>
        <p:nvSpPr>
          <p:cNvPr id="621" name="Google Shape;621;g60df2dd0ac_0_176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6188143ffd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6188143ffd_4_7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TOM 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Adress </a:t>
            </a:r>
            <a:r>
              <a:rPr lang="en-US" dirty="0"/>
              <a:t>potential for no allowable herbicide use - higher labor costs, etc.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The purpose of an operational plan is to provide those responsible for implementing your strategy (and associated activities) with a clear picture of what needs to get done, where, and when, as well as how much it will likely cost over a specified period of time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typically a multi-year plan</a:t>
            </a:r>
            <a:endParaRPr dirty="0"/>
          </a:p>
        </p:txBody>
      </p:sp>
      <p:sp>
        <p:nvSpPr>
          <p:cNvPr id="628" name="Google Shape;628;g6188143ffd_4_7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60df2dd0ac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60df2dd0ac_0_182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TOM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g60df2dd0ac_0_182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60df2dd0ac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60df2dd0ac_0_188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TOM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YOSE work plan</a:t>
            </a:r>
            <a:endParaRPr/>
          </a:p>
        </p:txBody>
      </p:sp>
      <p:sp>
        <p:nvSpPr>
          <p:cNvPr id="645" name="Google Shape;645;g60df2dd0ac_0_188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6337e9abee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6337e9abee_0_37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TOM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g6337e9abee_0_37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60df2dd0ac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60df2dd0ac_0_194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TOM </a:t>
            </a:r>
            <a:endParaRPr/>
          </a:p>
        </p:txBody>
      </p:sp>
      <p:sp>
        <p:nvSpPr>
          <p:cNvPr id="664" name="Google Shape;664;g60df2dd0ac_0_194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6188143ffd_9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6188143ffd_9_7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GISELLE 1</a:t>
            </a:r>
            <a:endParaRPr/>
          </a:p>
        </p:txBody>
      </p:sp>
      <p:sp>
        <p:nvSpPr>
          <p:cNvPr id="212" name="Google Shape;212;g6188143ffd_9_7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6188143ffd_7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6188143ffd_7_1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TOM </a:t>
            </a:r>
            <a:endParaRPr/>
          </a:p>
        </p:txBody>
      </p:sp>
      <p:sp>
        <p:nvSpPr>
          <p:cNvPr id="672" name="Google Shape;672;g6188143ffd_7_1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62046f1944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62046f1944_1_51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GISELLE</a:t>
            </a:r>
            <a:endParaRPr/>
          </a:p>
        </p:txBody>
      </p:sp>
      <p:sp>
        <p:nvSpPr>
          <p:cNvPr id="680" name="Google Shape;680;g62046f1944_1_51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62046f1944_1_60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GISELLE 1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❏"/>
            </a:pPr>
            <a:r>
              <a:rPr lang="en-US" sz="1400"/>
              <a:t>challenges and how to Implementation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❏"/>
            </a:pPr>
            <a:r>
              <a:rPr lang="en-US" sz="1400"/>
              <a:t>Outcomes relative to objectives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❏"/>
            </a:pPr>
            <a:r>
              <a:rPr lang="en-US" sz="1400"/>
              <a:t>Priorities - are we still focusing on the right things in the right places?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❏"/>
            </a:pPr>
            <a:r>
              <a:rPr lang="en-US" sz="1400"/>
              <a:t>Objectives - are they still achievable?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❏"/>
            </a:pPr>
            <a:r>
              <a:rPr lang="en-US" sz="1400"/>
              <a:t>Explore new science, tools, techniques</a:t>
            </a:r>
            <a:endParaRPr sz="1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687" name="Google Shape;687;g62046f1944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62e416cc6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62e416cc67_0_0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g62e416cc67_0_0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63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62e416cc6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62e416cc67_0_15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g62e416cc67_0_15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64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62046f1944_4_24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GISELLE Slide 2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Implementation issue: significant declines in funding</a:t>
            </a:r>
            <a:endParaRPr/>
          </a:p>
        </p:txBody>
      </p:sp>
      <p:sp>
        <p:nvSpPr>
          <p:cNvPr id="720" name="Google Shape;720;g62046f1944_4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62046f1944_4_39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GISELLE Slide 2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Assumptions about degree of non-target effects were wrong</a:t>
            </a:r>
            <a:endParaRPr/>
          </a:p>
        </p:txBody>
      </p:sp>
      <p:sp>
        <p:nvSpPr>
          <p:cNvPr id="727" name="Google Shape;727;g62046f1944_4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60df2dd0ac_0_207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GISELLE 1</a:t>
            </a:r>
            <a:endParaRPr/>
          </a:p>
        </p:txBody>
      </p:sp>
      <p:sp>
        <p:nvSpPr>
          <p:cNvPr id="736" name="Google Shape;736;g60df2dd0ac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62046f1944_4_16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GISELLE 1</a:t>
            </a:r>
            <a:endParaRPr/>
          </a:p>
        </p:txBody>
      </p:sp>
      <p:sp>
        <p:nvSpPr>
          <p:cNvPr id="742" name="Google Shape;742;g62046f1944_4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60df2dd0ac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60df2dd0ac_0_212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Doug/Alene MC</a:t>
            </a:r>
            <a:endParaRPr/>
          </a:p>
        </p:txBody>
      </p:sp>
      <p:sp>
        <p:nvSpPr>
          <p:cNvPr id="750" name="Google Shape;750;g60df2dd0ac_0_212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69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2013d27bd_0_0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GISELLE 2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Eradication not possible. what does eradication mean?</a:t>
            </a:r>
            <a:endParaRPr/>
          </a:p>
        </p:txBody>
      </p:sp>
      <p:sp>
        <p:nvSpPr>
          <p:cNvPr id="218" name="Google Shape;218;g62013d27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8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60" cy="4319955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[note throughout - make sure your plan is flexible and nimble. Also incorporating IPM.]</a:t>
            </a:r>
            <a:endParaRPr/>
          </a:p>
        </p:txBody>
      </p:sp>
      <p:sp>
        <p:nvSpPr>
          <p:cNvPr id="756" name="Google Shape;75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9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60" cy="4319955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2013d27bd_0_0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GISELLE 2</a:t>
            </a:r>
            <a:endParaRPr dirty="0"/>
          </a:p>
        </p:txBody>
      </p:sp>
      <p:sp>
        <p:nvSpPr>
          <p:cNvPr id="218" name="Google Shape;218;g62013d27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8716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6188143ffd_9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300" cy="359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6188143ffd_9_38:notes"/>
          <p:cNvSpPr txBox="1">
            <a:spLocks noGrp="1"/>
          </p:cNvSpPr>
          <p:nvPr>
            <p:ph type="body" idx="1"/>
          </p:nvPr>
        </p:nvSpPr>
        <p:spPr>
          <a:xfrm>
            <a:off x="731520" y="4560695"/>
            <a:ext cx="5852100" cy="4320000"/>
          </a:xfrm>
          <a:prstGeom prst="rect">
            <a:avLst/>
          </a:prstGeom>
        </p:spPr>
        <p:txBody>
          <a:bodyPr spcFirstLastPara="1" wrap="square" lIns="96825" tIns="48400" rIns="96825" bIns="48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GISELLE 4</a:t>
            </a:r>
            <a:endParaRPr/>
          </a:p>
        </p:txBody>
      </p:sp>
      <p:sp>
        <p:nvSpPr>
          <p:cNvPr id="250" name="Google Shape;250;g6188143ffd_9_38:notes"/>
          <p:cNvSpPr txBox="1">
            <a:spLocks noGrp="1"/>
          </p:cNvSpPr>
          <p:nvPr>
            <p:ph type="sldNum" idx="12"/>
          </p:nvPr>
        </p:nvSpPr>
        <p:spPr>
          <a:xfrm>
            <a:off x="4143587" y="9119719"/>
            <a:ext cx="3169800" cy="479700"/>
          </a:xfrm>
          <a:prstGeom prst="rect">
            <a:avLst/>
          </a:prstGeom>
        </p:spPr>
        <p:txBody>
          <a:bodyPr spcFirstLastPara="1" wrap="square" lIns="96825" tIns="48400" rIns="96825" bIns="48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857250" y="609600"/>
            <a:ext cx="7406700" cy="13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body" idx="1"/>
          </p:nvPr>
        </p:nvSpPr>
        <p:spPr>
          <a:xfrm>
            <a:off x="857251" y="2057400"/>
            <a:ext cx="7404600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2004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6pPr>
            <a:lvl7pPr marL="3200400" lvl="6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7pPr>
            <a:lvl8pPr marL="3657600" lvl="7" indent="-32004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8pPr>
            <a:lvl9pPr marL="4114800" lvl="8" indent="-32004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dt" idx="10"/>
          </p:nvPr>
        </p:nvSpPr>
        <p:spPr>
          <a:xfrm>
            <a:off x="857247" y="6223829"/>
            <a:ext cx="174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ftr" idx="11"/>
          </p:nvPr>
        </p:nvSpPr>
        <p:spPr>
          <a:xfrm>
            <a:off x="2961861" y="6223829"/>
            <a:ext cx="35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ldNum" idx="12"/>
          </p:nvPr>
        </p:nvSpPr>
        <p:spPr>
          <a:xfrm>
            <a:off x="6997148" y="6223829"/>
            <a:ext cx="127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dt" idx="10"/>
          </p:nvPr>
        </p:nvSpPr>
        <p:spPr>
          <a:xfrm>
            <a:off x="857247" y="6223829"/>
            <a:ext cx="174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ftr" idx="11"/>
          </p:nvPr>
        </p:nvSpPr>
        <p:spPr>
          <a:xfrm>
            <a:off x="2961861" y="6223829"/>
            <a:ext cx="35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sldNum" idx="12"/>
          </p:nvPr>
        </p:nvSpPr>
        <p:spPr>
          <a:xfrm>
            <a:off x="6997148" y="6223829"/>
            <a:ext cx="127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/>
          <p:nvPr/>
        </p:nvSpPr>
        <p:spPr>
          <a:xfrm>
            <a:off x="182879" y="182879"/>
            <a:ext cx="8778300" cy="64923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/>
          </p:nvPr>
        </p:nvSpPr>
        <p:spPr>
          <a:xfrm>
            <a:off x="832485" y="882376"/>
            <a:ext cx="7475100" cy="29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rbel"/>
              <a:buNone/>
              <a:defRPr sz="6000" b="1" cap="none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1"/>
          </p:nvPr>
        </p:nvSpPr>
        <p:spPr>
          <a:xfrm>
            <a:off x="1282148" y="3869635"/>
            <a:ext cx="6576000" cy="13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440"/>
              <a:buNone/>
              <a:defRPr sz="1800"/>
            </a:lvl2pPr>
            <a:lvl3pPr lvl="2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500"/>
            </a:lvl4pPr>
            <a:lvl5pPr lvl="4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500"/>
            </a:lvl5pPr>
            <a:lvl6pPr lvl="5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500"/>
            </a:lvl6pPr>
            <a:lvl7pPr lvl="6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500"/>
            </a:lvl7pPr>
            <a:lvl8pPr lvl="7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500"/>
            </a:lvl8pPr>
            <a:lvl9pPr lvl="8" algn="ctr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dt" idx="10"/>
          </p:nvPr>
        </p:nvSpPr>
        <p:spPr>
          <a:xfrm>
            <a:off x="857247" y="6223829"/>
            <a:ext cx="174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ftr" idx="11"/>
          </p:nvPr>
        </p:nvSpPr>
        <p:spPr>
          <a:xfrm>
            <a:off x="2961861" y="6223829"/>
            <a:ext cx="35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6997148" y="6223829"/>
            <a:ext cx="127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lvl="1" indent="0" algn="r" rtl="0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lvl="2" indent="0" algn="r" rtl="0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lvl="3" indent="0" algn="r" rtl="0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lvl="4" indent="0" algn="r" rtl="0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lvl="5" indent="0" algn="r" rtl="0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lvl="6" indent="0" algn="r" rtl="0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lvl="7" indent="0" algn="r" rtl="0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lvl="8" indent="0" algn="r" rtl="0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8" name="Google Shape;108;p16"/>
          <p:cNvCxnSpPr/>
          <p:nvPr/>
        </p:nvCxnSpPr>
        <p:spPr>
          <a:xfrm>
            <a:off x="1483995" y="3733800"/>
            <a:ext cx="6172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829818" y="1173575"/>
            <a:ext cx="7475100" cy="29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orbel"/>
              <a:buNone/>
              <a:defRPr sz="6000" b="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1"/>
          </p:nvPr>
        </p:nvSpPr>
        <p:spPr>
          <a:xfrm>
            <a:off x="1282446" y="4154520"/>
            <a:ext cx="6576900" cy="13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accen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08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4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84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dt" idx="10"/>
          </p:nvPr>
        </p:nvSpPr>
        <p:spPr>
          <a:xfrm>
            <a:off x="857247" y="6223829"/>
            <a:ext cx="174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ftr" idx="11"/>
          </p:nvPr>
        </p:nvSpPr>
        <p:spPr>
          <a:xfrm>
            <a:off x="2961861" y="6223829"/>
            <a:ext cx="35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ldNum" idx="12"/>
          </p:nvPr>
        </p:nvSpPr>
        <p:spPr>
          <a:xfrm>
            <a:off x="6997148" y="6223829"/>
            <a:ext cx="127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5" name="Google Shape;115;p17"/>
          <p:cNvCxnSpPr/>
          <p:nvPr/>
        </p:nvCxnSpPr>
        <p:spPr>
          <a:xfrm>
            <a:off x="1485900" y="4020408"/>
            <a:ext cx="61722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857250" y="609600"/>
            <a:ext cx="7406700" cy="13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1"/>
          </p:nvPr>
        </p:nvSpPr>
        <p:spPr>
          <a:xfrm>
            <a:off x="857250" y="2057399"/>
            <a:ext cx="35661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24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20"/>
              <a:buChar char="•"/>
              <a:defRPr sz="1650"/>
            </a:lvl1pPr>
            <a:lvl2pPr marL="914400" lvl="1" indent="-30480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200"/>
              <a:buChar char="•"/>
              <a:defRPr sz="1500"/>
            </a:lvl2pPr>
            <a:lvl3pPr marL="1371600" lvl="2" indent="-29718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80"/>
              <a:buChar char="•"/>
              <a:defRPr sz="1350"/>
            </a:lvl3pPr>
            <a:lvl4pPr marL="1828800" lvl="3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4pPr>
            <a:lvl5pPr marL="2286000" lvl="4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5pPr>
            <a:lvl6pPr marL="2743200" lvl="5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6pPr>
            <a:lvl7pPr marL="3200400" lvl="6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7pPr>
            <a:lvl8pPr marL="3657600" lvl="7" indent="-28955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8pPr>
            <a:lvl9pPr marL="4114800" lvl="8" indent="-289559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960"/>
              <a:buChar char="•"/>
              <a:defRPr sz="1200"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body" idx="2"/>
          </p:nvPr>
        </p:nvSpPr>
        <p:spPr>
          <a:xfrm>
            <a:off x="4700709" y="2057400"/>
            <a:ext cx="35661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24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20"/>
              <a:buChar char="•"/>
              <a:defRPr sz="1650"/>
            </a:lvl1pPr>
            <a:lvl2pPr marL="914400" lvl="1" indent="-30480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200"/>
              <a:buChar char="•"/>
              <a:defRPr sz="1500"/>
            </a:lvl2pPr>
            <a:lvl3pPr marL="1371600" lvl="2" indent="-29718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80"/>
              <a:buChar char="•"/>
              <a:defRPr sz="1350"/>
            </a:lvl3pPr>
            <a:lvl4pPr marL="1828800" lvl="3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4pPr>
            <a:lvl5pPr marL="2286000" lvl="4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5pPr>
            <a:lvl6pPr marL="2743200" lvl="5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6pPr>
            <a:lvl7pPr marL="3200400" lvl="6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7pPr>
            <a:lvl8pPr marL="3657600" lvl="7" indent="-28955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8pPr>
            <a:lvl9pPr marL="4114800" lvl="8" indent="-289559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960"/>
              <a:buChar char="•"/>
              <a:defRPr sz="1200"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dt" idx="10"/>
          </p:nvPr>
        </p:nvSpPr>
        <p:spPr>
          <a:xfrm>
            <a:off x="857247" y="6223829"/>
            <a:ext cx="174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ftr" idx="11"/>
          </p:nvPr>
        </p:nvSpPr>
        <p:spPr>
          <a:xfrm>
            <a:off x="2961861" y="6223829"/>
            <a:ext cx="35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ldNum" idx="12"/>
          </p:nvPr>
        </p:nvSpPr>
        <p:spPr>
          <a:xfrm>
            <a:off x="6997148" y="6223829"/>
            <a:ext cx="127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857250" y="609600"/>
            <a:ext cx="7406700" cy="13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body" idx="1"/>
          </p:nvPr>
        </p:nvSpPr>
        <p:spPr>
          <a:xfrm>
            <a:off x="857250" y="2001511"/>
            <a:ext cx="35661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2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80"/>
              <a:buNone/>
              <a:defRPr sz="1350" b="1"/>
            </a:lvl3pPr>
            <a:lvl4pPr marL="182880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960"/>
              <a:buNone/>
              <a:defRPr sz="1200" b="1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body" idx="2"/>
          </p:nvPr>
        </p:nvSpPr>
        <p:spPr>
          <a:xfrm>
            <a:off x="857250" y="2721483"/>
            <a:ext cx="3566100" cy="3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24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20"/>
              <a:buChar char="•"/>
              <a:defRPr sz="1650"/>
            </a:lvl1pPr>
            <a:lvl2pPr marL="914400" lvl="1" indent="-30480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200"/>
              <a:buChar char="•"/>
              <a:defRPr sz="1500"/>
            </a:lvl2pPr>
            <a:lvl3pPr marL="1371600" lvl="2" indent="-29718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80"/>
              <a:buChar char="•"/>
              <a:defRPr sz="1350"/>
            </a:lvl3pPr>
            <a:lvl4pPr marL="1828800" lvl="3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4pPr>
            <a:lvl5pPr marL="2286000" lvl="4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5pPr>
            <a:lvl6pPr marL="2743200" lvl="5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6pPr>
            <a:lvl7pPr marL="3200400" lvl="6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7pPr>
            <a:lvl8pPr marL="3657600" lvl="7" indent="-28955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8pPr>
            <a:lvl9pPr marL="4114800" lvl="8" indent="-289559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960"/>
              <a:buChar char="•"/>
              <a:defRPr sz="1200"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body" idx="3"/>
          </p:nvPr>
        </p:nvSpPr>
        <p:spPr>
          <a:xfrm>
            <a:off x="4701880" y="1999032"/>
            <a:ext cx="35661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2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80"/>
              <a:buNone/>
              <a:defRPr sz="1350" b="1"/>
            </a:lvl3pPr>
            <a:lvl4pPr marL="182880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960"/>
              <a:buNone/>
              <a:defRPr sz="1200" b="1"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body" idx="4"/>
          </p:nvPr>
        </p:nvSpPr>
        <p:spPr>
          <a:xfrm>
            <a:off x="4701880" y="2719322"/>
            <a:ext cx="3566100" cy="3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24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20"/>
              <a:buChar char="•"/>
              <a:defRPr sz="1650"/>
            </a:lvl1pPr>
            <a:lvl2pPr marL="914400" lvl="1" indent="-30480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200"/>
              <a:buChar char="•"/>
              <a:defRPr sz="1500"/>
            </a:lvl2pPr>
            <a:lvl3pPr marL="1371600" lvl="2" indent="-29718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80"/>
              <a:buChar char="•"/>
              <a:defRPr sz="1350"/>
            </a:lvl3pPr>
            <a:lvl4pPr marL="1828800" lvl="3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4pPr>
            <a:lvl5pPr marL="2286000" lvl="4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5pPr>
            <a:lvl6pPr marL="2743200" lvl="5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6pPr>
            <a:lvl7pPr marL="3200400" lvl="6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7pPr>
            <a:lvl8pPr marL="3657600" lvl="7" indent="-28955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8pPr>
            <a:lvl9pPr marL="4114800" lvl="8" indent="-289559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960"/>
              <a:buChar char="•"/>
              <a:defRPr sz="1200"/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dt" idx="10"/>
          </p:nvPr>
        </p:nvSpPr>
        <p:spPr>
          <a:xfrm>
            <a:off x="857247" y="6223829"/>
            <a:ext cx="174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ftr" idx="11"/>
          </p:nvPr>
        </p:nvSpPr>
        <p:spPr>
          <a:xfrm>
            <a:off x="2961861" y="6223829"/>
            <a:ext cx="35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sldNum" idx="12"/>
          </p:nvPr>
        </p:nvSpPr>
        <p:spPr>
          <a:xfrm>
            <a:off x="6997148" y="6223829"/>
            <a:ext cx="127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857250" y="609600"/>
            <a:ext cx="7406700" cy="13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dt" idx="10"/>
          </p:nvPr>
        </p:nvSpPr>
        <p:spPr>
          <a:xfrm>
            <a:off x="857247" y="6223829"/>
            <a:ext cx="174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ftr" idx="11"/>
          </p:nvPr>
        </p:nvSpPr>
        <p:spPr>
          <a:xfrm>
            <a:off x="2961861" y="6223829"/>
            <a:ext cx="35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sldNum" idx="12"/>
          </p:nvPr>
        </p:nvSpPr>
        <p:spPr>
          <a:xfrm>
            <a:off x="6997148" y="6223829"/>
            <a:ext cx="127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857250" y="1097280"/>
            <a:ext cx="28347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orbel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body" idx="1"/>
          </p:nvPr>
        </p:nvSpPr>
        <p:spPr>
          <a:xfrm>
            <a:off x="4129314" y="1097280"/>
            <a:ext cx="4149600" cy="46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05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Char char="•"/>
              <a:defRPr sz="2400"/>
            </a:lvl1pPr>
            <a:lvl2pPr marL="914400" lvl="1" indent="-33528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680"/>
              <a:buChar char="•"/>
              <a:defRPr sz="2100"/>
            </a:lvl2pPr>
            <a:lvl3pPr marL="1371600" lvl="2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 sz="1800"/>
            </a:lvl3pPr>
            <a:lvl4pPr marL="1828800" lvl="3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500"/>
            </a:lvl4pPr>
            <a:lvl5pPr marL="2286000" lvl="4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500"/>
            </a:lvl5pPr>
            <a:lvl6pPr marL="2743200" lvl="5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500"/>
            </a:lvl6pPr>
            <a:lvl7pPr marL="3200400" lvl="6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500"/>
            </a:lvl7pPr>
            <a:lvl8pPr marL="3657600" lvl="7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500"/>
            </a:lvl8pPr>
            <a:lvl9pPr marL="4114800" lvl="8" indent="-3048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Char char="•"/>
              <a:defRPr sz="1500"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body" idx="2"/>
          </p:nvPr>
        </p:nvSpPr>
        <p:spPr>
          <a:xfrm>
            <a:off x="857250" y="2834640"/>
            <a:ext cx="2834700" cy="29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20"/>
              <a:buNone/>
              <a:defRPr sz="1275"/>
            </a:lvl1pPr>
            <a:lvl2pPr marL="914400" lvl="1" indent="-22860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720"/>
              <a:buNone/>
              <a:defRPr sz="900"/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00"/>
              <a:buNone/>
              <a:defRPr sz="750"/>
            </a:lvl3pPr>
            <a:lvl4pPr marL="182880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540"/>
              <a:buNone/>
              <a:defRPr sz="675"/>
            </a:lvl4pPr>
            <a:lvl5pPr marL="228600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540"/>
              <a:buNone/>
              <a:defRPr sz="675"/>
            </a:lvl5pPr>
            <a:lvl6pPr marL="274320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540"/>
              <a:buNone/>
              <a:defRPr sz="675"/>
            </a:lvl6pPr>
            <a:lvl7pPr marL="320040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540"/>
              <a:buNone/>
              <a:defRPr sz="675"/>
            </a:lvl7pPr>
            <a:lvl8pPr marL="365760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540"/>
              <a:buNone/>
              <a:defRPr sz="675"/>
            </a:lvl8pPr>
            <a:lvl9pPr marL="411480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540"/>
              <a:buNone/>
              <a:defRPr sz="675"/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dt" idx="10"/>
          </p:nvPr>
        </p:nvSpPr>
        <p:spPr>
          <a:xfrm>
            <a:off x="857247" y="6223829"/>
            <a:ext cx="174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ftr" idx="11"/>
          </p:nvPr>
        </p:nvSpPr>
        <p:spPr>
          <a:xfrm>
            <a:off x="2961861" y="6223829"/>
            <a:ext cx="35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sldNum" idx="12"/>
          </p:nvPr>
        </p:nvSpPr>
        <p:spPr>
          <a:xfrm>
            <a:off x="6997148" y="6223829"/>
            <a:ext cx="127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857250" y="1097280"/>
            <a:ext cx="28347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orbel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>
            <a:spLocks noGrp="1"/>
          </p:cNvSpPr>
          <p:nvPr>
            <p:ph type="pic" idx="2"/>
          </p:nvPr>
        </p:nvSpPr>
        <p:spPr>
          <a:xfrm>
            <a:off x="4019107" y="1069847"/>
            <a:ext cx="4257600" cy="46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82875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Corbel"/>
              <a:buNone/>
              <a:defRPr sz="21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Corbel"/>
              <a:buNone/>
              <a:defRPr sz="21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Corbel"/>
              <a:buNone/>
              <a:defRPr sz="18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5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5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5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5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5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200"/>
              <a:buFont typeface="Corbel"/>
              <a:buNone/>
              <a:defRPr sz="15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body" idx="1"/>
          </p:nvPr>
        </p:nvSpPr>
        <p:spPr>
          <a:xfrm>
            <a:off x="857250" y="2834640"/>
            <a:ext cx="2834700" cy="28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20"/>
              <a:buNone/>
              <a:defRPr sz="1275"/>
            </a:lvl1pPr>
            <a:lvl2pPr marL="914400" lvl="1" indent="-22860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720"/>
              <a:buNone/>
              <a:defRPr sz="900"/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00"/>
              <a:buNone/>
              <a:defRPr sz="750"/>
            </a:lvl3pPr>
            <a:lvl4pPr marL="182880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540"/>
              <a:buNone/>
              <a:defRPr sz="675"/>
            </a:lvl4pPr>
            <a:lvl5pPr marL="228600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540"/>
              <a:buNone/>
              <a:defRPr sz="675"/>
            </a:lvl5pPr>
            <a:lvl6pPr marL="274320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540"/>
              <a:buNone/>
              <a:defRPr sz="675"/>
            </a:lvl6pPr>
            <a:lvl7pPr marL="320040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540"/>
              <a:buNone/>
              <a:defRPr sz="675"/>
            </a:lvl7pPr>
            <a:lvl8pPr marL="365760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540"/>
              <a:buNone/>
              <a:defRPr sz="675"/>
            </a:lvl8pPr>
            <a:lvl9pPr marL="411480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540"/>
              <a:buNone/>
              <a:defRPr sz="675"/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dt" idx="10"/>
          </p:nvPr>
        </p:nvSpPr>
        <p:spPr>
          <a:xfrm>
            <a:off x="857247" y="6223829"/>
            <a:ext cx="174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ftr" idx="11"/>
          </p:nvPr>
        </p:nvSpPr>
        <p:spPr>
          <a:xfrm>
            <a:off x="2961861" y="6223829"/>
            <a:ext cx="35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ldNum" idx="12"/>
          </p:nvPr>
        </p:nvSpPr>
        <p:spPr>
          <a:xfrm>
            <a:off x="6997148" y="6223829"/>
            <a:ext cx="127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>
            <a:spLocks noGrp="1"/>
          </p:cNvSpPr>
          <p:nvPr>
            <p:ph type="title"/>
          </p:nvPr>
        </p:nvSpPr>
        <p:spPr>
          <a:xfrm>
            <a:off x="857250" y="609600"/>
            <a:ext cx="7406700" cy="13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body" idx="1"/>
          </p:nvPr>
        </p:nvSpPr>
        <p:spPr>
          <a:xfrm rot="5400000">
            <a:off x="2540304" y="374400"/>
            <a:ext cx="4038600" cy="74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6pPr>
            <a:lvl7pPr marL="3200400" lvl="6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7pPr>
            <a:lvl8pPr marL="3657600" lvl="7" indent="-32004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8pPr>
            <a:lvl9pPr marL="4114800" lvl="8" indent="-32004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3"/>
          <p:cNvSpPr txBox="1">
            <a:spLocks noGrp="1"/>
          </p:cNvSpPr>
          <p:nvPr>
            <p:ph type="dt" idx="10"/>
          </p:nvPr>
        </p:nvSpPr>
        <p:spPr>
          <a:xfrm>
            <a:off x="857247" y="6223829"/>
            <a:ext cx="174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3"/>
          <p:cNvSpPr txBox="1">
            <a:spLocks noGrp="1"/>
          </p:cNvSpPr>
          <p:nvPr>
            <p:ph type="ftr" idx="11"/>
          </p:nvPr>
        </p:nvSpPr>
        <p:spPr>
          <a:xfrm>
            <a:off x="2961861" y="6223829"/>
            <a:ext cx="35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3"/>
          <p:cNvSpPr txBox="1">
            <a:spLocks noGrp="1"/>
          </p:cNvSpPr>
          <p:nvPr>
            <p:ph type="sldNum" idx="12"/>
          </p:nvPr>
        </p:nvSpPr>
        <p:spPr>
          <a:xfrm>
            <a:off x="6997148" y="6223829"/>
            <a:ext cx="127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 rot="5400000">
            <a:off x="4710150" y="2595600"/>
            <a:ext cx="5410200" cy="17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body" idx="1"/>
          </p:nvPr>
        </p:nvSpPr>
        <p:spPr>
          <a:xfrm rot="5400000">
            <a:off x="938175" y="681000"/>
            <a:ext cx="5410200" cy="55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6pPr>
            <a:lvl7pPr marL="3200400" lvl="6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7pPr>
            <a:lvl8pPr marL="3657600" lvl="7" indent="-32004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8pPr>
            <a:lvl9pPr marL="4114800" lvl="8" indent="-32004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dt" idx="10"/>
          </p:nvPr>
        </p:nvSpPr>
        <p:spPr>
          <a:xfrm>
            <a:off x="857247" y="6223829"/>
            <a:ext cx="174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ftr" idx="11"/>
          </p:nvPr>
        </p:nvSpPr>
        <p:spPr>
          <a:xfrm>
            <a:off x="2961861" y="6223829"/>
            <a:ext cx="35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sldNum" idx="12"/>
          </p:nvPr>
        </p:nvSpPr>
        <p:spPr>
          <a:xfrm>
            <a:off x="6997148" y="6223829"/>
            <a:ext cx="127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6076B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182880" y="182880"/>
            <a:ext cx="8778300" cy="649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857250" y="609600"/>
            <a:ext cx="7406700" cy="13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bel"/>
              <a:buNone/>
              <a:defRPr sz="4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>
            <a:off x="857251" y="2057400"/>
            <a:ext cx="7404600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rbel"/>
              <a:buChar char="•"/>
              <a:defRPr sz="2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2004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Corbel"/>
              <a:buChar char="•"/>
              <a:defRPr sz="18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0988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971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Corbel"/>
              <a:buChar char="•"/>
              <a:defRPr sz="1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9972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Corbel"/>
              <a:buChar char="•"/>
              <a:defRPr sz="1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9972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Corbel"/>
              <a:buChar char="•"/>
              <a:defRPr sz="1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9972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Corbel"/>
              <a:buChar char="•"/>
              <a:defRPr sz="1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9972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Corbel"/>
              <a:buChar char="•"/>
              <a:defRPr sz="1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9972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120"/>
              <a:buFont typeface="Corbel"/>
              <a:buChar char="•"/>
              <a:defRPr sz="1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dt" idx="10"/>
          </p:nvPr>
        </p:nvSpPr>
        <p:spPr>
          <a:xfrm>
            <a:off x="857247" y="6223829"/>
            <a:ext cx="174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ftr" idx="11"/>
          </p:nvPr>
        </p:nvSpPr>
        <p:spPr>
          <a:xfrm>
            <a:off x="2961861" y="6223829"/>
            <a:ext cx="35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ldNum" idx="12"/>
          </p:nvPr>
        </p:nvSpPr>
        <p:spPr>
          <a:xfrm>
            <a:off x="6997148" y="6223829"/>
            <a:ext cx="127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6076B4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6076B4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6076B4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6076B4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6076B4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6076B4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6076B4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6076B4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6076B4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ps.gov/im/sfan/invasive-plants.htm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11.png"/><Relationship Id="rId4" Type="http://schemas.openxmlformats.org/officeDocument/2006/relationships/image" Target="../media/image6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36.jpg"/><Relationship Id="rId4" Type="http://schemas.openxmlformats.org/officeDocument/2006/relationships/image" Target="../media/image63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>
            <a:spLocks noGrp="1"/>
          </p:cNvSpPr>
          <p:nvPr>
            <p:ph type="title"/>
          </p:nvPr>
        </p:nvSpPr>
        <p:spPr>
          <a:xfrm>
            <a:off x="0" y="152636"/>
            <a:ext cx="9144000" cy="29876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40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Developing an </a:t>
            </a:r>
            <a:endParaRPr sz="4000" b="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Invasive Plant Management Plan </a:t>
            </a:r>
            <a:endParaRPr sz="4000" b="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for Your Organization</a:t>
            </a:r>
            <a:endParaRPr sz="400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69" name="Google Shape;16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2679" y="4242143"/>
            <a:ext cx="1828800" cy="1828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0" name="Google Shape;17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22496" y="4242143"/>
            <a:ext cx="1828800" cy="1828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1" name="Google Shape;17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5234" y="4242161"/>
            <a:ext cx="1533525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5"/>
          <p:cNvSpPr txBox="1"/>
          <p:nvPr/>
        </p:nvSpPr>
        <p:spPr>
          <a:xfrm>
            <a:off x="3928500" y="6250500"/>
            <a:ext cx="50220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Guide: Figure 1, p.2 and Table 1, p.3</a:t>
            </a:r>
            <a:endParaRPr b="1"/>
          </a:p>
        </p:txBody>
      </p:sp>
      <p:pic>
        <p:nvPicPr>
          <p:cNvPr id="261" name="Google Shape;26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9075" y="165900"/>
            <a:ext cx="5389954" cy="5945698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5"/>
          <p:cNvSpPr/>
          <p:nvPr/>
        </p:nvSpPr>
        <p:spPr>
          <a:xfrm>
            <a:off x="432000" y="337500"/>
            <a:ext cx="972000" cy="418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Identify Purpose &amp; Scope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Identify Team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Gather site-specific information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Review Compliance </a:t>
            </a:r>
            <a:endParaRPr sz="3000"/>
          </a:p>
          <a:p>
            <a:pPr marL="203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000"/>
          </a:p>
        </p:txBody>
      </p:sp>
      <p:sp>
        <p:nvSpPr>
          <p:cNvPr id="268" name="Google Shape;268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Preparing to Write a Plan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69" name="Google Shape;2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2049" y="3632999"/>
            <a:ext cx="5459500" cy="3080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70" name="Google Shape;270;p36"/>
          <p:cNvSpPr txBox="1"/>
          <p:nvPr/>
        </p:nvSpPr>
        <p:spPr>
          <a:xfrm>
            <a:off x="457200" y="6308725"/>
            <a:ext cx="21111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Guide Section 2.1, p.9</a:t>
            </a:r>
            <a:endParaRPr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Purpose: The Plan should present a compelling case for why invasive plant management is needed and how it is impeding your ability to achieve your organization’s mission and conservation goals.</a:t>
            </a:r>
            <a:endParaRPr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  <p:sp>
        <p:nvSpPr>
          <p:cNvPr id="276" name="Google Shape;276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Identify Purpose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Identify Scope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82" name="Google Shape;282;p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u="sng"/>
              <a:t>Scope of Activities</a:t>
            </a:r>
            <a:r>
              <a:rPr lang="en-US"/>
              <a:t>: What does the plan cover? What doesn’t it cover?</a:t>
            </a:r>
            <a:endParaRPr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u="sng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u="sng"/>
              <a:t>Spatial</a:t>
            </a:r>
            <a:r>
              <a:rPr lang="en-US"/>
              <a:t>: Establish geographic area where activities will occur.</a:t>
            </a:r>
            <a:endParaRPr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u="sng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u="sng"/>
              <a:t>Thematic</a:t>
            </a:r>
            <a:r>
              <a:rPr lang="en-US"/>
              <a:t>: May cover a certain type of community or system. </a:t>
            </a:r>
            <a:endParaRPr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Scope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88" name="Google Shape;28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52399"/>
            <a:ext cx="8677862" cy="670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0" y="152400"/>
            <a:ext cx="5063841" cy="6553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• People who will develop the Plan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• People who will implement the Plan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• Key decision-makers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• Partners or other important stakeholders*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• Technical advisors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*</a:t>
            </a:r>
            <a:r>
              <a:rPr lang="en-US" sz="2400"/>
              <a:t>Check with your agency/organization regarding who is permitted to be a part of a planning team </a:t>
            </a:r>
            <a:endParaRPr sz="2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/>
              <a:t>(e.g. Federal Agencies &amp; FACA).</a:t>
            </a:r>
            <a:endParaRPr sz="2400"/>
          </a:p>
        </p:txBody>
      </p:sp>
      <p:sp>
        <p:nvSpPr>
          <p:cNvPr id="299" name="Google Shape;299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Identify Team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Personal Knowledge/ Expertise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Site Surveys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Management Plans/Records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Spatially Referenced Information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Invasive Plant Lists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Early Detection Plant Lists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Non-native plant rankings/legal status</a:t>
            </a:r>
            <a:endParaRPr/>
          </a:p>
        </p:txBody>
      </p:sp>
      <p:sp>
        <p:nvSpPr>
          <p:cNvPr id="305" name="Google Shape;305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Gather site-specific information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3"/>
          <p:cNvSpPr txBox="1"/>
          <p:nvPr/>
        </p:nvSpPr>
        <p:spPr>
          <a:xfrm>
            <a:off x="189600" y="446475"/>
            <a:ext cx="8612400" cy="7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6076B4"/>
                </a:solidFill>
                <a:latin typeface="Arial Black"/>
                <a:ea typeface="Arial Black"/>
                <a:cs typeface="Arial Black"/>
                <a:sym typeface="Arial Black"/>
              </a:rPr>
              <a:t>Laws and Regs. Compliance </a:t>
            </a:r>
            <a:endParaRPr sz="300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2" name="Google Shape;312;p43"/>
          <p:cNvSpPr txBox="1"/>
          <p:nvPr/>
        </p:nvSpPr>
        <p:spPr>
          <a:xfrm>
            <a:off x="2415213" y="2686464"/>
            <a:ext cx="1242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NEPA</a:t>
            </a:r>
            <a:endParaRPr sz="2400" b="1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13" name="Google Shape;313;p43"/>
          <p:cNvSpPr txBox="1"/>
          <p:nvPr/>
        </p:nvSpPr>
        <p:spPr>
          <a:xfrm>
            <a:off x="366409" y="2686459"/>
            <a:ext cx="1242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latin typeface="Corbel"/>
                <a:ea typeface="Corbel"/>
                <a:cs typeface="Corbel"/>
                <a:sym typeface="Corbel"/>
              </a:rPr>
              <a:t>CEQA</a:t>
            </a:r>
            <a:endParaRPr sz="2400" b="1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14" name="Google Shape;314;p43"/>
          <p:cNvSpPr txBox="1"/>
          <p:nvPr/>
        </p:nvSpPr>
        <p:spPr>
          <a:xfrm>
            <a:off x="134925" y="1900950"/>
            <a:ext cx="39747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Wild and Scenic Rivers Act</a:t>
            </a:r>
            <a:endParaRPr sz="2400" b="1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15" name="Google Shape;315;p43"/>
          <p:cNvSpPr txBox="1"/>
          <p:nvPr/>
        </p:nvSpPr>
        <p:spPr>
          <a:xfrm>
            <a:off x="577495" y="3815457"/>
            <a:ext cx="3176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Clean Water Act</a:t>
            </a:r>
            <a:endParaRPr sz="2400" b="1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16" name="Google Shape;316;p43"/>
          <p:cNvSpPr txBox="1"/>
          <p:nvPr/>
        </p:nvSpPr>
        <p:spPr>
          <a:xfrm>
            <a:off x="89938" y="4354900"/>
            <a:ext cx="39747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State Water Q</a:t>
            </a:r>
            <a:r>
              <a:rPr lang="en-US" sz="2400" b="1">
                <a:latin typeface="Corbel"/>
                <a:ea typeface="Corbel"/>
                <a:cs typeface="Corbel"/>
                <a:sym typeface="Corbel"/>
              </a:rPr>
              <a:t>uality Board</a:t>
            </a:r>
            <a:endParaRPr sz="2400" b="1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17" name="Google Shape;317;p43"/>
          <p:cNvSpPr txBox="1"/>
          <p:nvPr/>
        </p:nvSpPr>
        <p:spPr>
          <a:xfrm>
            <a:off x="47400" y="3225175"/>
            <a:ext cx="4236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latin typeface="Corbel"/>
                <a:ea typeface="Corbel"/>
                <a:cs typeface="Corbel"/>
                <a:sym typeface="Corbel"/>
              </a:rPr>
              <a:t>State &amp; Local Air Quality Regs</a:t>
            </a:r>
            <a:endParaRPr sz="2400" b="1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18" name="Google Shape;318;p43"/>
          <p:cNvSpPr txBox="1"/>
          <p:nvPr/>
        </p:nvSpPr>
        <p:spPr>
          <a:xfrm>
            <a:off x="4994142" y="4421744"/>
            <a:ext cx="3176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Wilderness Act</a:t>
            </a:r>
            <a:endParaRPr sz="2400" b="1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19" name="Google Shape;319;p43"/>
          <p:cNvSpPr txBox="1"/>
          <p:nvPr/>
        </p:nvSpPr>
        <p:spPr>
          <a:xfrm>
            <a:off x="489240" y="4854039"/>
            <a:ext cx="3176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NAGPRA</a:t>
            </a:r>
            <a:endParaRPr sz="2400" b="1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20" name="Google Shape;320;p43"/>
          <p:cNvSpPr txBox="1"/>
          <p:nvPr/>
        </p:nvSpPr>
        <p:spPr>
          <a:xfrm>
            <a:off x="169425" y="1494338"/>
            <a:ext cx="38157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Migratory Bird Treaty Act</a:t>
            </a:r>
            <a:endParaRPr sz="2400" b="1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21" name="Google Shape;321;p43"/>
          <p:cNvSpPr txBox="1"/>
          <p:nvPr/>
        </p:nvSpPr>
        <p:spPr>
          <a:xfrm>
            <a:off x="4430250" y="1449401"/>
            <a:ext cx="42363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Rivers and Harbors Appropriation Act </a:t>
            </a:r>
            <a:endParaRPr sz="2400"/>
          </a:p>
        </p:txBody>
      </p:sp>
      <p:sp>
        <p:nvSpPr>
          <p:cNvPr id="322" name="Google Shape;322;p43"/>
          <p:cNvSpPr txBox="1"/>
          <p:nvPr/>
        </p:nvSpPr>
        <p:spPr>
          <a:xfrm>
            <a:off x="4792238" y="3882163"/>
            <a:ext cx="35799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latin typeface="Corbel"/>
                <a:ea typeface="Corbel"/>
                <a:cs typeface="Corbel"/>
                <a:sym typeface="Corbel"/>
              </a:rPr>
              <a:t>NHPA</a:t>
            </a:r>
            <a:endParaRPr sz="2400"/>
          </a:p>
        </p:txBody>
      </p:sp>
      <p:sp>
        <p:nvSpPr>
          <p:cNvPr id="323" name="Google Shape;323;p43"/>
          <p:cNvSpPr txBox="1"/>
          <p:nvPr/>
        </p:nvSpPr>
        <p:spPr>
          <a:xfrm>
            <a:off x="4774650" y="6023325"/>
            <a:ext cx="38157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Endangered Species Act </a:t>
            </a:r>
            <a:endParaRPr sz="2400"/>
          </a:p>
        </p:txBody>
      </p:sp>
      <p:sp>
        <p:nvSpPr>
          <p:cNvPr id="324" name="Google Shape;324;p43"/>
          <p:cNvSpPr txBox="1"/>
          <p:nvPr/>
        </p:nvSpPr>
        <p:spPr>
          <a:xfrm>
            <a:off x="4464050" y="5006452"/>
            <a:ext cx="42363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Rivers and Harbors Appropriation Act </a:t>
            </a:r>
            <a:endParaRPr sz="2400"/>
          </a:p>
        </p:txBody>
      </p:sp>
      <p:sp>
        <p:nvSpPr>
          <p:cNvPr id="325" name="Google Shape;325;p43"/>
          <p:cNvSpPr txBox="1"/>
          <p:nvPr/>
        </p:nvSpPr>
        <p:spPr>
          <a:xfrm>
            <a:off x="3952800" y="2468150"/>
            <a:ext cx="5191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Magnuson–Stevens Fishery Conservation and Management Act</a:t>
            </a:r>
            <a:endParaRPr sz="2400" b="1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26" name="Google Shape;326;p43"/>
          <p:cNvSpPr txBox="1"/>
          <p:nvPr/>
        </p:nvSpPr>
        <p:spPr>
          <a:xfrm>
            <a:off x="4640550" y="3304125"/>
            <a:ext cx="38157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Coastal Zone Man</a:t>
            </a:r>
            <a:r>
              <a:rPr lang="en-US" sz="2400" b="1">
                <a:latin typeface="Corbel"/>
                <a:ea typeface="Corbel"/>
                <a:cs typeface="Corbel"/>
                <a:sym typeface="Corbel"/>
              </a:rPr>
              <a:t>.</a:t>
            </a:r>
            <a:r>
              <a:rPr lang="en-US" sz="2400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Act</a:t>
            </a:r>
            <a:endParaRPr sz="2400"/>
          </a:p>
        </p:txBody>
      </p:sp>
      <p:sp>
        <p:nvSpPr>
          <p:cNvPr id="327" name="Google Shape;327;p43"/>
          <p:cNvSpPr txBox="1"/>
          <p:nvPr/>
        </p:nvSpPr>
        <p:spPr>
          <a:xfrm>
            <a:off x="47400" y="5463803"/>
            <a:ext cx="4236300" cy="13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Architectural Barriers, Rehabilitation, and Americans with Disabilities Acts</a:t>
            </a:r>
            <a:endParaRPr sz="24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Consider all possible compliance / permitting needs.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Start processes early. Some processes may take longer than expected.</a:t>
            </a:r>
            <a:endParaRPr sz="3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000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000"/>
          </a:p>
        </p:txBody>
      </p:sp>
      <p:sp>
        <p:nvSpPr>
          <p:cNvPr id="333" name="Google Shape;333;p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Compliance Overview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14724">
            <a:off x="1916725" y="171825"/>
            <a:ext cx="5007424" cy="653627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14300" dist="123825" dir="792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5"/>
          <p:cNvSpPr txBox="1"/>
          <p:nvPr/>
        </p:nvSpPr>
        <p:spPr>
          <a:xfrm>
            <a:off x="3928500" y="6250500"/>
            <a:ext cx="50220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Guide: Figure 1, p.2 and Table 1, p.3</a:t>
            </a:r>
            <a:endParaRPr b="1"/>
          </a:p>
        </p:txBody>
      </p:sp>
      <p:pic>
        <p:nvPicPr>
          <p:cNvPr id="340" name="Google Shape;34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9075" y="165900"/>
            <a:ext cx="5389954" cy="5945698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5"/>
          <p:cNvSpPr/>
          <p:nvPr/>
        </p:nvSpPr>
        <p:spPr>
          <a:xfrm>
            <a:off x="2187575" y="1240150"/>
            <a:ext cx="972000" cy="418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Identify Priorities</a:t>
            </a:r>
            <a:endParaRPr/>
          </a:p>
        </p:txBody>
      </p:sp>
      <p:sp>
        <p:nvSpPr>
          <p:cNvPr id="348" name="Google Shape;348;p4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46"/>
          <p:cNvSpPr txBox="1"/>
          <p:nvPr/>
        </p:nvSpPr>
        <p:spPr>
          <a:xfrm>
            <a:off x="606875" y="1567550"/>
            <a:ext cx="8079900" cy="46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Challenge: not enough resources to adequately address all invasive plant species everywhere</a:t>
            </a:r>
            <a:endParaRPr sz="32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rgbClr val="E4831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i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The distinction between damaging and innocuous species is critical for management and policy purposes, as it is impractical </a:t>
            </a:r>
            <a:r>
              <a:rPr lang="en-US" sz="3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[and infeasible] </a:t>
            </a:r>
            <a:r>
              <a:rPr lang="en-US" sz="3000" i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to react to every species…., or to manage all established alien species</a:t>
            </a:r>
            <a:endParaRPr sz="3000" i="1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rgbClr val="E4831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Rejm</a:t>
            </a:r>
            <a:r>
              <a:rPr lang="en-US" sz="1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á</a:t>
            </a:r>
            <a:r>
              <a:rPr lang="en-US" sz="18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nek &amp; Pitcairn 2002</a:t>
            </a:r>
            <a:endParaRPr sz="180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46"/>
          <p:cNvSpPr txBox="1"/>
          <p:nvPr/>
        </p:nvSpPr>
        <p:spPr>
          <a:xfrm>
            <a:off x="6169475" y="6278700"/>
            <a:ext cx="29640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Guide Section: 3.1, pp.13-22</a:t>
            </a:r>
            <a:endParaRPr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Why Prioritize?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56" name="Google Shape;356;p47"/>
          <p:cNvSpPr txBox="1">
            <a:spLocks noGrp="1"/>
          </p:cNvSpPr>
          <p:nvPr>
            <p:ph type="body" idx="1"/>
          </p:nvPr>
        </p:nvSpPr>
        <p:spPr>
          <a:xfrm>
            <a:off x="579300" y="1600200"/>
            <a:ext cx="78027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Optimally allocate limited resources  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Get buy-in/agreement from stakeholders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Establish repeatable/defensible process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Reflect on current management priorities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Understand data gaps to address in future iterations</a:t>
            </a:r>
            <a:endParaRPr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381000"/>
            <a:ext cx="8991599" cy="6004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9"/>
          <p:cNvSpPr txBox="1">
            <a:spLocks noGrp="1"/>
          </p:cNvSpPr>
          <p:nvPr>
            <p:ph type="body" idx="1"/>
          </p:nvPr>
        </p:nvSpPr>
        <p:spPr>
          <a:xfrm>
            <a:off x="313525" y="1371600"/>
            <a:ext cx="3910500" cy="50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/>
              <a:t>USFWS: Klamath National Wildlife Refuge Complex </a:t>
            </a:r>
            <a:endParaRPr sz="1800" b="1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 sz="1800"/>
              <a:t>Limited resources, competing priorities (natural resources vs farming)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 sz="1800"/>
              <a:t>2-day workshop: refuge staff + ag community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 sz="1800"/>
              <a:t>Mgt history review + prioritization 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 sz="1800"/>
              <a:t>Invasive Plant Inventory and Early Detection Prioritization tool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 sz="1800" b="1"/>
              <a:t>Result:</a:t>
            </a:r>
            <a:r>
              <a:rPr lang="en-US" sz="1800"/>
              <a:t> consensus&gt;increased collaboration, shift in mgt focus, extant + ED targets, lead to 1st ever baseline inventory</a:t>
            </a:r>
            <a:endParaRPr sz="18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  <p:sp>
        <p:nvSpPr>
          <p:cNvPr id="368" name="Google Shape;368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Prioritization Example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69" name="Google Shape;369;p49"/>
          <p:cNvPicPr preferRelativeResize="0"/>
          <p:nvPr/>
        </p:nvPicPr>
        <p:blipFill rotWithShape="1">
          <a:blip r:embed="rId3">
            <a:alphaModFix/>
          </a:blip>
          <a:srcRect l="6817" t="4264" r="5998" b="14816"/>
          <a:stretch/>
        </p:blipFill>
        <p:spPr>
          <a:xfrm>
            <a:off x="4224025" y="1449400"/>
            <a:ext cx="4636950" cy="443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9425" y="4222550"/>
            <a:ext cx="1499350" cy="224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Prioritization Example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76" name="Google Shape;376;p5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565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/>
              <a:t>NPS: San Francisco Bay Area Network</a:t>
            </a:r>
            <a:endParaRPr sz="2400" b="1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 sz="2000"/>
              <a:t>Rare species and habitats</a:t>
            </a:r>
            <a:endParaRPr sz="20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 sz="2000"/>
              <a:t>Number of invasive guilds present</a:t>
            </a:r>
            <a:endParaRPr sz="20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 sz="2000"/>
              <a:t>Risk of invasion (infrastructure and veg type)</a:t>
            </a:r>
            <a:endParaRPr sz="20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 sz="2000"/>
              <a:t>Prior management effort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❏"/>
            </a:pPr>
            <a:r>
              <a:rPr lang="en-US" sz="2000"/>
              <a:t>Result: guides early detection and inventory efforts</a:t>
            </a:r>
            <a:endParaRPr sz="20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377" name="Google Shape;37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5400" y="1570038"/>
            <a:ext cx="4816200" cy="3665807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50"/>
          <p:cNvSpPr txBox="1"/>
          <p:nvPr/>
        </p:nvSpPr>
        <p:spPr>
          <a:xfrm>
            <a:off x="5189275" y="5523000"/>
            <a:ext cx="3340500" cy="6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Area prioritization; species prioritization done separately</a:t>
            </a:r>
            <a:endParaRPr sz="1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Data Gaps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84" name="Google Shape;384;p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What do you know?</a:t>
            </a:r>
            <a:endParaRPr/>
          </a:p>
          <a:p>
            <a:pPr marL="3429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What do you think you know?</a:t>
            </a:r>
            <a:endParaRPr/>
          </a:p>
          <a:p>
            <a:pPr marL="3429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What do you not know?</a:t>
            </a:r>
            <a:endParaRPr/>
          </a:p>
          <a:p>
            <a:pPr marL="3429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How can you address these gaps?</a:t>
            </a:r>
            <a:endParaRPr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385" name="Google Shape;385;p51" descr="Image result for unknown unknow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8875" y="4702050"/>
            <a:ext cx="4286250" cy="138112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51"/>
          <p:cNvSpPr txBox="1"/>
          <p:nvPr/>
        </p:nvSpPr>
        <p:spPr>
          <a:xfrm>
            <a:off x="1858175" y="6035550"/>
            <a:ext cx="5210700" cy="2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Kim, S. D. (2012). Characterizing unknown unknowns. Paper presented at PMI® Global Congress 2012—North America, Vancouver, British Columbia, Canada. Newtown Square, PA: Project Management Institute.</a:t>
            </a:r>
            <a:endParaRPr sz="12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2"/>
          <p:cNvSpPr txBox="1"/>
          <p:nvPr/>
        </p:nvSpPr>
        <p:spPr>
          <a:xfrm>
            <a:off x="3928500" y="6250500"/>
            <a:ext cx="50220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Guide: Figure 1, p.2 and Table 1, p.3</a:t>
            </a:r>
            <a:endParaRPr b="1"/>
          </a:p>
        </p:txBody>
      </p:sp>
      <p:pic>
        <p:nvPicPr>
          <p:cNvPr id="393" name="Google Shape;39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9075" y="165900"/>
            <a:ext cx="5389954" cy="5945698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52"/>
          <p:cNvSpPr/>
          <p:nvPr/>
        </p:nvSpPr>
        <p:spPr>
          <a:xfrm>
            <a:off x="2227500" y="1647000"/>
            <a:ext cx="972000" cy="418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3"/>
          <p:cNvSpPr txBox="1">
            <a:spLocks noGrp="1"/>
          </p:cNvSpPr>
          <p:nvPr>
            <p:ph type="title"/>
          </p:nvPr>
        </p:nvSpPr>
        <p:spPr>
          <a:xfrm>
            <a:off x="457200" y="90830"/>
            <a:ext cx="82296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</a:rPr>
              <a:t>Describing the Invasive Plant Problem: </a:t>
            </a:r>
            <a:endParaRPr sz="36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</a:rPr>
              <a:t>Inventory and Early Detection Surveys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400" name="Google Shape;400;p53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254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/>
              <a:t>“</a:t>
            </a:r>
            <a:r>
              <a:rPr lang="en-US" sz="2400" i="1"/>
              <a:t>An inventory serves to </a:t>
            </a:r>
            <a:r>
              <a:rPr lang="en-US" sz="2400" b="1" i="1"/>
              <a:t>diagnose the weed problems</a:t>
            </a:r>
            <a:r>
              <a:rPr lang="en-US" sz="2400" i="1"/>
              <a:t> within a landscape, and not until the diagnosis is complete can comprehensive and complete management actions be taken. In a sense, weed inventories [or early detection] are as critical to land health as medical exams are to human health, and a tangible weed map is just as vital to a land manager as an x-ray would be to a medical professional.</a:t>
            </a:r>
            <a:r>
              <a:rPr lang="en-US" sz="2400"/>
              <a:t>”</a:t>
            </a:r>
            <a:endParaRPr sz="2400"/>
          </a:p>
          <a:p>
            <a:pPr marL="0" marR="254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/>
              <a:t>Andersen and Dewey (2007)</a:t>
            </a:r>
            <a:endParaRPr sz="2400"/>
          </a:p>
          <a:p>
            <a:pPr marL="342900" lvl="0" indent="-1397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/>
          </a:p>
        </p:txBody>
      </p:sp>
      <p:sp>
        <p:nvSpPr>
          <p:cNvPr id="401" name="Google Shape;401;p53"/>
          <p:cNvSpPr txBox="1"/>
          <p:nvPr/>
        </p:nvSpPr>
        <p:spPr>
          <a:xfrm>
            <a:off x="4079625" y="6346325"/>
            <a:ext cx="47883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Guide Section: 3.2, pp.22-27</a:t>
            </a:r>
            <a:endParaRPr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600">
                <a:solidFill>
                  <a:schemeClr val="dk1"/>
                </a:solidFill>
              </a:rPr>
              <a:t>Describing the Invasive Plant Problem: </a:t>
            </a:r>
            <a:endParaRPr sz="36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Inventory and Early Detection Surveys</a:t>
            </a:r>
            <a:endParaRPr sz="24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407" name="Google Shape;407;p54"/>
          <p:cNvSpPr txBox="1">
            <a:spLocks noGrp="1"/>
          </p:cNvSpPr>
          <p:nvPr>
            <p:ph type="body" idx="1"/>
          </p:nvPr>
        </p:nvSpPr>
        <p:spPr>
          <a:xfrm>
            <a:off x="263375" y="1600200"/>
            <a:ext cx="5380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400"/>
              <a:t>Is it worth it? </a:t>
            </a:r>
            <a:r>
              <a:rPr lang="en-US" sz="2400" b="1"/>
              <a:t>YES!!!</a:t>
            </a:r>
            <a:endParaRPr sz="2400" b="1"/>
          </a:p>
          <a:p>
            <a:pPr marL="45720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❏"/>
            </a:pPr>
            <a:r>
              <a:rPr lang="en-US" sz="2400"/>
              <a:t>Understand patterns of spread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-US" sz="2400"/>
              <a:t>Inform management strategies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-US" sz="2400"/>
              <a:t>Guide on-the-ground management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-US" sz="2400"/>
              <a:t>Increase support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-US" sz="2400"/>
              <a:t>Essential for SMART objectives</a:t>
            </a: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In order to ask </a:t>
            </a:r>
            <a:r>
              <a:rPr lang="en-US" sz="2400" i="1"/>
              <a:t>“Where are we now?”</a:t>
            </a:r>
            <a:r>
              <a:rPr lang="en-US" sz="2400"/>
              <a:t> we must know </a:t>
            </a:r>
            <a:r>
              <a:rPr lang="en-US" sz="2400" i="1"/>
              <a:t>“Where did we start</a:t>
            </a:r>
            <a:r>
              <a:rPr lang="en-US" sz="2400"/>
              <a:t>?”</a:t>
            </a: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1800"/>
          </a:p>
        </p:txBody>
      </p:sp>
      <p:pic>
        <p:nvPicPr>
          <p:cNvPr id="408" name="Google Shape;40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2000" y="4101609"/>
            <a:ext cx="3304950" cy="2330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4078" y="1496450"/>
            <a:ext cx="3208279" cy="2442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Why plan?</a:t>
            </a:r>
            <a:endParaRPr b="1"/>
          </a:p>
        </p:txBody>
      </p:sp>
      <p:sp>
        <p:nvSpPr>
          <p:cNvPr id="191" name="Google Shape;191;p28"/>
          <p:cNvSpPr txBox="1"/>
          <p:nvPr/>
        </p:nvSpPr>
        <p:spPr>
          <a:xfrm>
            <a:off x="472500" y="6250500"/>
            <a:ext cx="38349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Guide Section 1.3, p.5-7: Doug Johnson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92" name="Google Shape;192;p28"/>
          <p:cNvSpPr txBox="1"/>
          <p:nvPr/>
        </p:nvSpPr>
        <p:spPr>
          <a:xfrm>
            <a:off x="651800" y="1672000"/>
            <a:ext cx="7774200" cy="42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Lack of:</a:t>
            </a:r>
            <a:endParaRPr sz="3000" b="1"/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➔"/>
            </a:pPr>
            <a:r>
              <a:rPr lang="en-US" sz="3000"/>
              <a:t>understanding about invasive plants</a:t>
            </a:r>
            <a:endParaRPr sz="3000"/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➔"/>
            </a:pPr>
            <a:r>
              <a:rPr lang="en-US" sz="3000"/>
              <a:t>prevention and EDRR</a:t>
            </a:r>
            <a:endParaRPr sz="3000"/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➔"/>
            </a:pPr>
            <a:r>
              <a:rPr lang="en-US" sz="3000"/>
              <a:t>inventory and monitoring</a:t>
            </a:r>
            <a:endParaRPr sz="3000"/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➔"/>
            </a:pPr>
            <a:r>
              <a:rPr lang="en-US" sz="3000"/>
              <a:t>integrative approach</a:t>
            </a:r>
            <a:endParaRPr sz="3000"/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➔"/>
            </a:pPr>
            <a:r>
              <a:rPr lang="en-US" sz="3000"/>
              <a:t>SMART objectives and adaptation</a:t>
            </a:r>
            <a:endParaRPr sz="3000"/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➔"/>
            </a:pPr>
            <a:r>
              <a:rPr lang="en-US" sz="3000"/>
              <a:t>proactive action</a:t>
            </a:r>
            <a:endParaRPr sz="3000"/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➔"/>
            </a:pPr>
            <a:r>
              <a:rPr lang="en-US" sz="3000"/>
              <a:t>staff continuity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Methods: 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Inventory &amp; Early Detection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15" name="Google Shape;415;p55"/>
          <p:cNvSpPr txBox="1">
            <a:spLocks noGrp="1"/>
          </p:cNvSpPr>
          <p:nvPr>
            <p:ph type="body" idx="1"/>
          </p:nvPr>
        </p:nvSpPr>
        <p:spPr>
          <a:xfrm>
            <a:off x="457200" y="17798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Common considerations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❏"/>
            </a:pPr>
            <a:r>
              <a:rPr lang="en-US" sz="2400"/>
              <a:t>Survey objectives 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-US" sz="2400"/>
              <a:t>Safety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-US" sz="2400"/>
              <a:t>Budget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-US" sz="2400"/>
              <a:t>Spatial scale and frequency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-US" sz="2400"/>
              <a:t>Expertise and training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-US" sz="2400"/>
              <a:t>Access and timing (terrestrial/ </a:t>
            </a:r>
            <a:br>
              <a:rPr lang="en-US" sz="2400"/>
            </a:br>
            <a:r>
              <a:rPr lang="en-US" sz="2400"/>
              <a:t>aquatic, topography, phenology)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-US" sz="2400"/>
              <a:t>Species characteristics (rarity, size, phenology, +)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-US" sz="2400"/>
              <a:t>Disturbance (sensitive species, weed spread/trail creation)</a:t>
            </a:r>
            <a:endParaRPr sz="2400"/>
          </a:p>
        </p:txBody>
      </p:sp>
      <p:sp>
        <p:nvSpPr>
          <p:cNvPr id="416" name="Google Shape;416;p55"/>
          <p:cNvSpPr txBox="1"/>
          <p:nvPr/>
        </p:nvSpPr>
        <p:spPr>
          <a:xfrm>
            <a:off x="5138550" y="6108375"/>
            <a:ext cx="37149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hlinkClick r:id="rId3"/>
              </a:rPr>
              <a:t>https://www.nps.gov/im/sfan/invasive-plants.htm</a:t>
            </a:r>
            <a:endParaRPr/>
          </a:p>
        </p:txBody>
      </p:sp>
      <p:pic>
        <p:nvPicPr>
          <p:cNvPr id="417" name="Google Shape;417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3075" y="2364750"/>
            <a:ext cx="3714900" cy="188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1863" y="417300"/>
            <a:ext cx="6800275" cy="5206025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56"/>
          <p:cNvSpPr txBox="1"/>
          <p:nvPr/>
        </p:nvSpPr>
        <p:spPr>
          <a:xfrm>
            <a:off x="434850" y="5761450"/>
            <a:ext cx="8274300" cy="7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 sz="1800"/>
              <a:t>Early detection surveys (eDNA) for Elodea, Kenai Peninsula, AK.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 sz="1800"/>
              <a:t>Utility: rapid response/eradication, prevent spread, modeling future spread, increasing support</a:t>
            </a:r>
            <a:endParaRPr sz="1800"/>
          </a:p>
        </p:txBody>
      </p:sp>
      <p:pic>
        <p:nvPicPr>
          <p:cNvPr id="425" name="Google Shape;42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2400" y="195722"/>
            <a:ext cx="4067174" cy="119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</a:rPr>
              <a:t>Describing the Invasive Plant Problem</a:t>
            </a:r>
            <a:endParaRPr sz="3600">
              <a:solidFill>
                <a:srgbClr val="000000"/>
              </a:solidFill>
            </a:endParaRPr>
          </a:p>
        </p:txBody>
      </p:sp>
      <p:sp>
        <p:nvSpPr>
          <p:cNvPr id="431" name="Google Shape;431;p5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805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400"/>
              <a:t>Early detection at Marin Municipal Water District:</a:t>
            </a:r>
            <a:endParaRPr sz="2400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/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❏"/>
            </a:pPr>
            <a:r>
              <a:rPr lang="en-US" sz="2400"/>
              <a:t>Found 9 new weed species </a:t>
            </a:r>
            <a:br>
              <a:rPr lang="en-US" sz="2400"/>
            </a:br>
            <a:r>
              <a:rPr lang="en-US" sz="2400"/>
              <a:t>when populations fewer than</a:t>
            </a:r>
            <a:br>
              <a:rPr lang="en-US" sz="2400"/>
            </a:br>
            <a:r>
              <a:rPr lang="en-US" sz="2400"/>
              <a:t>100 plants</a:t>
            </a:r>
            <a:endParaRPr sz="2400"/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❏"/>
            </a:pPr>
            <a:r>
              <a:rPr lang="en-US" sz="2400"/>
              <a:t>Worked towards extirpation </a:t>
            </a:r>
            <a:br>
              <a:rPr lang="en-US" sz="2400"/>
            </a:br>
            <a:r>
              <a:rPr lang="en-US" sz="2400"/>
              <a:t>of medusahead, cheatgrass</a:t>
            </a:r>
            <a:endParaRPr sz="2400"/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❏"/>
            </a:pPr>
            <a:r>
              <a:rPr lang="en-US" sz="2400" b="1"/>
              <a:t>Mapped survey areas so we know where we’ve looked and for what</a:t>
            </a:r>
            <a:endParaRPr sz="2400" b="1"/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❏"/>
            </a:pPr>
            <a:r>
              <a:rPr lang="en-US" sz="2400"/>
              <a:t>Garnered additional resources based on broom spread mapping</a:t>
            </a:r>
            <a:endParaRPr sz="2400"/>
          </a:p>
          <a:p>
            <a:pPr marL="203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/>
          </a:p>
        </p:txBody>
      </p:sp>
      <p:pic>
        <p:nvPicPr>
          <p:cNvPr id="432" name="Google Shape;432;p57"/>
          <p:cNvPicPr preferRelativeResize="0"/>
          <p:nvPr/>
        </p:nvPicPr>
        <p:blipFill rotWithShape="1">
          <a:blip r:embed="rId3">
            <a:alphaModFix/>
          </a:blip>
          <a:srcRect l="50291" t="7192" r="1074"/>
          <a:stretch/>
        </p:blipFill>
        <p:spPr>
          <a:xfrm>
            <a:off x="5196675" y="2057400"/>
            <a:ext cx="3490126" cy="25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QUESTIONS?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</a:rPr>
              <a:t>Breakout Session I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445" name="Google Shape;445;p59"/>
          <p:cNvSpPr txBox="1">
            <a:spLocks noGrp="1"/>
          </p:cNvSpPr>
          <p:nvPr>
            <p:ph type="body" idx="1"/>
          </p:nvPr>
        </p:nvSpPr>
        <p:spPr>
          <a:xfrm>
            <a:off x="0" y="1405650"/>
            <a:ext cx="91440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</a:rPr>
              <a:t>Goal: Compile the basic information necessary to begin drafting an Invasive Plant Management Plan</a:t>
            </a:r>
          </a:p>
          <a:p>
            <a:pPr marL="342900" lvl="0" algn="l" rtl="0">
              <a:spcBef>
                <a:spcPts val="36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dirty="0">
              <a:solidFill>
                <a:srgbClr val="000000"/>
              </a:solidFill>
            </a:endParaRPr>
          </a:p>
          <a:p>
            <a:pPr marL="342900" lvl="0" algn="l" rtl="0">
              <a:spcBef>
                <a:spcPts val="36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solidFill>
                <a:srgbClr val="000000"/>
              </a:solidFill>
            </a:endParaRPr>
          </a:p>
          <a:p>
            <a:pPr marL="342900" lvl="0" algn="l" rtl="0">
              <a:spcBef>
                <a:spcPts val="36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 err="1">
                <a:solidFill>
                  <a:srgbClr val="000000"/>
                </a:solidFill>
              </a:rPr>
              <a:t>Dangermond</a:t>
            </a:r>
            <a:r>
              <a:rPr lang="en-US" sz="2000" dirty="0">
                <a:solidFill>
                  <a:srgbClr val="000000"/>
                </a:solidFill>
              </a:rPr>
              <a:t> Preserve, Santa Barbara County </a:t>
            </a:r>
          </a:p>
          <a:p>
            <a:pPr marL="342900" lvl="0" algn="l" rtl="0">
              <a:spcBef>
                <a:spcPts val="36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solidFill>
                <a:srgbClr val="000000"/>
              </a:solidFill>
            </a:endParaRPr>
          </a:p>
          <a:p>
            <a:pPr marL="342900" lvl="0" algn="l" rtl="0">
              <a:spcBef>
                <a:spcPts val="36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solidFill>
                <a:srgbClr val="000000"/>
              </a:solidFill>
            </a:endParaRPr>
          </a:p>
          <a:p>
            <a:pPr marL="342900" lvl="0" algn="l" rtl="0">
              <a:spcBef>
                <a:spcPts val="36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solidFill>
                <a:srgbClr val="000000"/>
              </a:solidFill>
            </a:endParaRPr>
          </a:p>
          <a:p>
            <a:pPr marL="342900" lvl="0" algn="l" rtl="0">
              <a:spcBef>
                <a:spcPts val="36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San Diego County EDRR</a:t>
            </a:r>
          </a:p>
          <a:p>
            <a:pPr marL="342900" lvl="0" algn="l" rtl="0">
              <a:spcBef>
                <a:spcPts val="36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solidFill>
                <a:srgbClr val="000000"/>
              </a:solidFill>
            </a:endParaRPr>
          </a:p>
          <a:p>
            <a:pPr marL="342900" lvl="0" algn="l" rtl="0">
              <a:spcBef>
                <a:spcPts val="36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solidFill>
                <a:srgbClr val="000000"/>
              </a:solidFill>
            </a:endParaRPr>
          </a:p>
          <a:p>
            <a:pPr marL="342900" lvl="0" algn="l" rtl="0">
              <a:spcBef>
                <a:spcPts val="36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solidFill>
                <a:srgbClr val="000000"/>
              </a:solidFill>
            </a:endParaRPr>
          </a:p>
          <a:p>
            <a:pPr marL="342900" lvl="0" algn="l" rtl="0">
              <a:spcBef>
                <a:spcPts val="36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Farallon Islands, San Francisco</a:t>
            </a:r>
            <a:endParaRPr sz="2000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0622F5-1C88-4DA9-9122-8208C1DE5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008" y="2815119"/>
            <a:ext cx="1156379" cy="1113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117A6F-A6A3-48E2-9A8D-7C22E4257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877" y="2833118"/>
            <a:ext cx="1200463" cy="1113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C381DF-133C-432F-B79E-5832DAFBA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6008" y="4315069"/>
            <a:ext cx="1173139" cy="11139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BF218B-C6BF-46E6-BE7B-FBB3C95CF5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9877" y="4328975"/>
            <a:ext cx="1173139" cy="1104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BEBCFD-A465-44E1-A6DB-333BE7E6EB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6007" y="5660384"/>
            <a:ext cx="1156380" cy="1156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FF13A7-CBF3-4AEE-BA28-38CA66DA7E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7235" y="5660384"/>
            <a:ext cx="1156380" cy="11231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5291C5-56E8-4806-86E6-D8C79FE195A4}"/>
              </a:ext>
            </a:extLst>
          </p:cNvPr>
          <p:cNvSpPr txBox="1"/>
          <p:nvPr/>
        </p:nvSpPr>
        <p:spPr>
          <a:xfrm>
            <a:off x="6227489" y="2815119"/>
            <a:ext cx="811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Andrea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4C7EF9-14AC-4FE9-A595-7A2B74E2DC67}"/>
              </a:ext>
            </a:extLst>
          </p:cNvPr>
          <p:cNvSpPr txBox="1"/>
          <p:nvPr/>
        </p:nvSpPr>
        <p:spPr>
          <a:xfrm>
            <a:off x="7875142" y="2833118"/>
            <a:ext cx="811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Doug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2244C5-5652-420E-A23D-B52DAB8067FB}"/>
              </a:ext>
            </a:extLst>
          </p:cNvPr>
          <p:cNvSpPr txBox="1"/>
          <p:nvPr/>
        </p:nvSpPr>
        <p:spPr>
          <a:xfrm>
            <a:off x="6496848" y="4315069"/>
            <a:ext cx="811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74F318-E864-4B6F-B555-1B8AD9F17556}"/>
              </a:ext>
            </a:extLst>
          </p:cNvPr>
          <p:cNvSpPr txBox="1"/>
          <p:nvPr/>
        </p:nvSpPr>
        <p:spPr>
          <a:xfrm>
            <a:off x="7875142" y="4328975"/>
            <a:ext cx="811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Jason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4FADA4-DB5C-474E-BE8B-7669919DC0C3}"/>
              </a:ext>
            </a:extLst>
          </p:cNvPr>
          <p:cNvSpPr txBox="1"/>
          <p:nvPr/>
        </p:nvSpPr>
        <p:spPr>
          <a:xfrm>
            <a:off x="6348153" y="5674290"/>
            <a:ext cx="811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E77178-2E94-4527-8D8F-7B44ED0195EB}"/>
              </a:ext>
            </a:extLst>
          </p:cNvPr>
          <p:cNvSpPr txBox="1"/>
          <p:nvPr/>
        </p:nvSpPr>
        <p:spPr>
          <a:xfrm>
            <a:off x="7684921" y="5674290"/>
            <a:ext cx="811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Giselle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BREAK!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52" name="Google Shape;452;p6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Breakout Session I Summary</a:t>
            </a:r>
            <a:endParaRPr/>
          </a:p>
        </p:txBody>
      </p:sp>
      <p:sp>
        <p:nvSpPr>
          <p:cNvPr id="4" name="Google Shape;445;p59">
            <a:extLst>
              <a:ext uri="{FF2B5EF4-FFF2-40B4-BE49-F238E27FC236}">
                <a16:creationId xmlns:a16="http://schemas.microsoft.com/office/drawing/2014/main" id="{E02C0B99-8EF7-4DD9-8E1F-AB789D6A05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2880" y="1740930"/>
            <a:ext cx="91440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0000"/>
                </a:solidFill>
              </a:rPr>
              <a:t>1. </a:t>
            </a:r>
            <a:r>
              <a:rPr lang="en-US" sz="2800" dirty="0" err="1">
                <a:solidFill>
                  <a:srgbClr val="000000"/>
                </a:solidFill>
              </a:rPr>
              <a:t>Dangermond</a:t>
            </a:r>
            <a:r>
              <a:rPr lang="en-US" sz="2800" dirty="0">
                <a:solidFill>
                  <a:srgbClr val="000000"/>
                </a:solidFill>
              </a:rPr>
              <a:t> Preserve, Santa Barbara County </a:t>
            </a:r>
          </a:p>
          <a:p>
            <a:pPr marL="457200" lvl="1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0000"/>
                </a:solidFill>
              </a:rPr>
              <a:t>2. San Diego County Early Detection / Rapid Response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0000"/>
                </a:solidFill>
              </a:rPr>
              <a:t>3.Farallon Islands, San Francisco</a:t>
            </a:r>
            <a:endParaRPr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2"/>
          <p:cNvSpPr txBox="1"/>
          <p:nvPr/>
        </p:nvSpPr>
        <p:spPr>
          <a:xfrm>
            <a:off x="3928500" y="6250500"/>
            <a:ext cx="50220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Guide: Figure 1, p.2 and Table 1, p.3</a:t>
            </a:r>
            <a:endParaRPr b="1"/>
          </a:p>
        </p:txBody>
      </p:sp>
      <p:pic>
        <p:nvPicPr>
          <p:cNvPr id="466" name="Google Shape;46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9075" y="165900"/>
            <a:ext cx="5389954" cy="5945698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62"/>
          <p:cNvSpPr/>
          <p:nvPr/>
        </p:nvSpPr>
        <p:spPr>
          <a:xfrm>
            <a:off x="2203975" y="2136525"/>
            <a:ext cx="972000" cy="418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63"/>
          <p:cNvSpPr txBox="1">
            <a:spLocks noGrp="1"/>
          </p:cNvSpPr>
          <p:nvPr>
            <p:ph type="body" idx="1"/>
          </p:nvPr>
        </p:nvSpPr>
        <p:spPr>
          <a:xfrm>
            <a:off x="228600" y="1371600"/>
            <a:ext cx="8458200" cy="365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1"/>
              <a:t>If your invasive plant management strategies were successful, what would that look like?</a:t>
            </a:r>
            <a:endParaRPr sz="3000" i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SMART objectives…..</a:t>
            </a:r>
            <a:endParaRPr sz="3000" b="1"/>
          </a:p>
          <a:p>
            <a:pPr marL="0" lvl="0" indent="857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00FF"/>
                </a:solidFill>
              </a:rPr>
              <a:t>S</a:t>
            </a:r>
            <a:r>
              <a:rPr lang="en-US" sz="3000">
                <a:solidFill>
                  <a:srgbClr val="0000FF"/>
                </a:solidFill>
              </a:rPr>
              <a:t>pecific</a:t>
            </a:r>
            <a:endParaRPr sz="3000">
              <a:solidFill>
                <a:srgbClr val="0000FF"/>
              </a:solidFill>
            </a:endParaRPr>
          </a:p>
          <a:p>
            <a:pPr marL="0" lvl="0" indent="857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00FF"/>
                </a:solidFill>
              </a:rPr>
              <a:t>M</a:t>
            </a:r>
            <a:r>
              <a:rPr lang="en-US" sz="3000">
                <a:solidFill>
                  <a:srgbClr val="0000FF"/>
                </a:solidFill>
              </a:rPr>
              <a:t>easureable</a:t>
            </a:r>
            <a:endParaRPr sz="3000">
              <a:solidFill>
                <a:srgbClr val="0000FF"/>
              </a:solidFill>
            </a:endParaRPr>
          </a:p>
          <a:p>
            <a:pPr marL="0" lvl="0" indent="857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00FF"/>
                </a:solidFill>
              </a:rPr>
              <a:t>A</a:t>
            </a:r>
            <a:r>
              <a:rPr lang="en-US" sz="3000">
                <a:solidFill>
                  <a:srgbClr val="0000FF"/>
                </a:solidFill>
              </a:rPr>
              <a:t>chievable</a:t>
            </a:r>
            <a:endParaRPr sz="3000">
              <a:solidFill>
                <a:srgbClr val="0000FF"/>
              </a:solidFill>
            </a:endParaRPr>
          </a:p>
          <a:p>
            <a:pPr marL="0" lvl="0" indent="857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00FF"/>
                </a:solidFill>
              </a:rPr>
              <a:t>R</a:t>
            </a:r>
            <a:r>
              <a:rPr lang="en-US" sz="3000">
                <a:solidFill>
                  <a:srgbClr val="0000FF"/>
                </a:solidFill>
              </a:rPr>
              <a:t>esults-oriented</a:t>
            </a:r>
            <a:endParaRPr sz="3000">
              <a:solidFill>
                <a:srgbClr val="0000FF"/>
              </a:solidFill>
            </a:endParaRPr>
          </a:p>
          <a:p>
            <a:pPr marL="0" lvl="0" indent="857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00FF"/>
                </a:solidFill>
              </a:rPr>
              <a:t>T</a:t>
            </a:r>
            <a:r>
              <a:rPr lang="en-US" sz="3000">
                <a:solidFill>
                  <a:srgbClr val="0000FF"/>
                </a:solidFill>
              </a:rPr>
              <a:t>ime-bound</a:t>
            </a:r>
            <a:endParaRPr sz="30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3"/>
          <p:cNvSpPr txBox="1">
            <a:spLocks noGrp="1"/>
          </p:cNvSpPr>
          <p:nvPr>
            <p:ph type="title"/>
          </p:nvPr>
        </p:nvSpPr>
        <p:spPr>
          <a:xfrm>
            <a:off x="457200" y="137213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Management Objectives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475" name="Google Shape;47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9374" y="2642449"/>
            <a:ext cx="3327424" cy="23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63"/>
          <p:cNvSpPr txBox="1"/>
          <p:nvPr/>
        </p:nvSpPr>
        <p:spPr>
          <a:xfrm>
            <a:off x="4193975" y="6211200"/>
            <a:ext cx="47883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Guide Section: 3.3, pp.28-29</a:t>
            </a:r>
            <a:endParaRPr b="1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Management Objectives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6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Essential ingredient for learning and adapting </a:t>
            </a:r>
            <a:endParaRPr sz="3000" b="1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1"/>
              <a:t>Did I achieve what I expected? If not, why not?</a:t>
            </a:r>
            <a:endParaRPr sz="3000" i="1"/>
          </a:p>
          <a:p>
            <a:pPr marL="914400" lvl="1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/>
              <a:t>Strategies implemented as planned?</a:t>
            </a:r>
            <a:endParaRPr sz="3000"/>
          </a:p>
          <a:p>
            <a:pPr marL="914400" lvl="1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/>
              <a:t>Strategies worked as expected?</a:t>
            </a:r>
            <a:endParaRPr sz="3000"/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1"/>
              <a:t>What needs to change, if anything?</a:t>
            </a:r>
            <a:endParaRPr sz="3000" i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 txBox="1"/>
          <p:nvPr/>
        </p:nvSpPr>
        <p:spPr>
          <a:xfrm>
            <a:off x="313850" y="326650"/>
            <a:ext cx="8300400" cy="3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/>
              <a:t>strategic…</a:t>
            </a:r>
            <a:r>
              <a:rPr lang="en-US" sz="4800" b="1"/>
              <a:t> </a:t>
            </a:r>
            <a:r>
              <a:rPr lang="en-US" sz="2400"/>
              <a:t>(i.e. thinking it through well)</a:t>
            </a:r>
            <a:r>
              <a:rPr lang="en-US" sz="3600"/>
              <a:t> </a:t>
            </a:r>
            <a:endParaRPr sz="3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/>
              <a:t>   </a:t>
            </a:r>
            <a:r>
              <a:rPr lang="en-US" sz="3600" b="1"/>
              <a:t>adaptive…</a:t>
            </a:r>
            <a:r>
              <a:rPr lang="en-US" sz="4800" b="1"/>
              <a:t> </a:t>
            </a:r>
            <a:r>
              <a:rPr lang="en-US" sz="2400"/>
              <a:t>(i.e. evaluating and adjusting)</a:t>
            </a: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1"/>
                </a:solidFill>
              </a:rPr>
              <a:t>Integrated Pest Management!</a:t>
            </a:r>
            <a:r>
              <a:rPr lang="en-US" sz="3600"/>
              <a:t> </a:t>
            </a:r>
            <a:endParaRPr sz="3600"/>
          </a:p>
        </p:txBody>
      </p:sp>
      <p:pic>
        <p:nvPicPr>
          <p:cNvPr id="198" name="Google Shape;19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2325" y="3816425"/>
            <a:ext cx="3638451" cy="20466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9"/>
          <p:cNvSpPr txBox="1"/>
          <p:nvPr/>
        </p:nvSpPr>
        <p:spPr>
          <a:xfrm>
            <a:off x="472500" y="6250500"/>
            <a:ext cx="38349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Guide Section 1.3, p.5-7: Doug Johnson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Management Objectives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90" name="Google Shape;490;p65"/>
          <p:cNvSpPr txBox="1">
            <a:spLocks noGrp="1"/>
          </p:cNvSpPr>
          <p:nvPr>
            <p:ph type="body" idx="1"/>
          </p:nvPr>
        </p:nvSpPr>
        <p:spPr>
          <a:xfrm>
            <a:off x="457200" y="3550400"/>
            <a:ext cx="8229600" cy="297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1"/>
              <a:t>S</a:t>
            </a:r>
            <a:r>
              <a:rPr lang="en-US"/>
              <a:t>mart: check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1"/>
              <a:t>M</a:t>
            </a:r>
            <a:r>
              <a:rPr lang="en-US"/>
              <a:t>easurable: check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1"/>
              <a:t>A</a:t>
            </a:r>
            <a:r>
              <a:rPr lang="en-US"/>
              <a:t>chievable: check</a:t>
            </a:r>
            <a:endParaRPr>
              <a:highlight>
                <a:srgbClr val="FF0000"/>
              </a:highlight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1"/>
              <a:t>R</a:t>
            </a:r>
            <a:r>
              <a:rPr lang="en-US"/>
              <a:t>esults-oriented: check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1"/>
              <a:t>T</a:t>
            </a:r>
            <a:r>
              <a:rPr lang="en-US"/>
              <a:t>ime-bound: check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65"/>
          <p:cNvSpPr txBox="1"/>
          <p:nvPr/>
        </p:nvSpPr>
        <p:spPr>
          <a:xfrm>
            <a:off x="239050" y="1460000"/>
            <a:ext cx="84477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</a:rPr>
              <a:t>Over the next 10 years (2020-2030), prevent the establishment (reproduce and spread) of </a:t>
            </a:r>
            <a:r>
              <a:rPr lang="en-US" sz="3000" i="1">
                <a:solidFill>
                  <a:schemeClr val="dk1"/>
                </a:solidFill>
              </a:rPr>
              <a:t>Elodea </a:t>
            </a:r>
            <a:r>
              <a:rPr lang="en-US" sz="3000">
                <a:solidFill>
                  <a:schemeClr val="dk1"/>
                </a:solidFill>
              </a:rPr>
              <a:t>species within the Arctic National Wildlife Refuge </a:t>
            </a:r>
            <a:endParaRPr sz="3000"/>
          </a:p>
        </p:txBody>
      </p:sp>
      <p:pic>
        <p:nvPicPr>
          <p:cNvPr id="492" name="Google Shape;49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2725" y="3724050"/>
            <a:ext cx="3633129" cy="2422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Management Objectives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99" name="Google Shape;499;p66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8229600" cy="98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Reduce the cover of </a:t>
            </a:r>
            <a:r>
              <a:rPr lang="en-US" i="1"/>
              <a:t>Arundo donax</a:t>
            </a:r>
            <a:endParaRPr i="1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66"/>
          <p:cNvSpPr txBox="1"/>
          <p:nvPr/>
        </p:nvSpPr>
        <p:spPr>
          <a:xfrm>
            <a:off x="643625" y="2687250"/>
            <a:ext cx="4998600" cy="36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>
                <a:solidFill>
                  <a:schemeClr val="dk1"/>
                </a:solidFill>
              </a:rPr>
              <a:t>Specific</a:t>
            </a:r>
            <a:r>
              <a:rPr lang="en-US" sz="3200">
                <a:solidFill>
                  <a:schemeClr val="dk1"/>
                </a:solidFill>
              </a:rPr>
              <a:t>: </a:t>
            </a:r>
            <a:r>
              <a:rPr lang="en-US" sz="3200">
                <a:solidFill>
                  <a:schemeClr val="dk1"/>
                </a:solidFill>
                <a:highlight>
                  <a:srgbClr val="FF0000"/>
                </a:highlight>
              </a:rPr>
              <a:t>X</a:t>
            </a:r>
            <a:endParaRPr sz="3200">
              <a:solidFill>
                <a:schemeClr val="dk1"/>
              </a:solidFill>
              <a:highlight>
                <a:srgbClr val="FF0000"/>
              </a:highlight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>
                <a:solidFill>
                  <a:schemeClr val="dk1"/>
                </a:solidFill>
              </a:rPr>
              <a:t>Measurable</a:t>
            </a:r>
            <a:r>
              <a:rPr lang="en-US" sz="3200">
                <a:solidFill>
                  <a:schemeClr val="dk1"/>
                </a:solidFill>
              </a:rPr>
              <a:t>: </a:t>
            </a:r>
            <a:r>
              <a:rPr lang="en-US" sz="3200">
                <a:solidFill>
                  <a:schemeClr val="dk1"/>
                </a:solidFill>
                <a:highlight>
                  <a:srgbClr val="FF0000"/>
                </a:highlight>
              </a:rPr>
              <a:t>X</a:t>
            </a:r>
            <a:endParaRPr sz="3200">
              <a:solidFill>
                <a:schemeClr val="dk1"/>
              </a:solidFill>
              <a:highlight>
                <a:srgbClr val="FF0000"/>
              </a:highlight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>
                <a:solidFill>
                  <a:schemeClr val="dk1"/>
                </a:solidFill>
              </a:rPr>
              <a:t>Achievable</a:t>
            </a:r>
            <a:r>
              <a:rPr lang="en-US" sz="3200">
                <a:solidFill>
                  <a:schemeClr val="dk1"/>
                </a:solidFill>
              </a:rPr>
              <a:t>: check</a:t>
            </a:r>
            <a:endParaRPr sz="3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>
                <a:solidFill>
                  <a:schemeClr val="dk1"/>
                </a:solidFill>
              </a:rPr>
              <a:t>Results-oriented</a:t>
            </a:r>
            <a:r>
              <a:rPr lang="en-US" sz="3200">
                <a:solidFill>
                  <a:schemeClr val="dk1"/>
                </a:solidFill>
              </a:rPr>
              <a:t>: check</a:t>
            </a:r>
            <a:endParaRPr sz="3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>
                <a:solidFill>
                  <a:schemeClr val="dk1"/>
                </a:solidFill>
              </a:rPr>
              <a:t>Time-bound</a:t>
            </a:r>
            <a:r>
              <a:rPr lang="en-US" sz="3200">
                <a:solidFill>
                  <a:schemeClr val="dk1"/>
                </a:solidFill>
              </a:rPr>
              <a:t>: </a:t>
            </a:r>
            <a:r>
              <a:rPr lang="en-US" sz="3200">
                <a:solidFill>
                  <a:schemeClr val="dk1"/>
                </a:solidFill>
                <a:highlight>
                  <a:srgbClr val="FF0000"/>
                </a:highlight>
              </a:rPr>
              <a:t>X</a:t>
            </a:r>
            <a:r>
              <a:rPr lang="en-US" sz="3200">
                <a:solidFill>
                  <a:schemeClr val="dk1"/>
                </a:solidFill>
              </a:rPr>
              <a:t> </a:t>
            </a:r>
            <a:endParaRPr sz="3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1" name="Google Shape;50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9425" y="2589300"/>
            <a:ext cx="2438400" cy="35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6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Management Objectives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08" name="Google Shape;508;p67"/>
          <p:cNvSpPr txBox="1">
            <a:spLocks noGrp="1"/>
          </p:cNvSpPr>
          <p:nvPr>
            <p:ph type="body" idx="1"/>
          </p:nvPr>
        </p:nvSpPr>
        <p:spPr>
          <a:xfrm>
            <a:off x="381000" y="3550400"/>
            <a:ext cx="8229600" cy="297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1"/>
              <a:t>S</a:t>
            </a:r>
            <a:r>
              <a:rPr lang="en-US"/>
              <a:t>pecific: check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1"/>
              <a:t>M</a:t>
            </a:r>
            <a:r>
              <a:rPr lang="en-US"/>
              <a:t>easurable: check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1"/>
              <a:t>A</a:t>
            </a:r>
            <a:r>
              <a:rPr lang="en-US"/>
              <a:t>chievable: check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1"/>
              <a:t>R</a:t>
            </a:r>
            <a:r>
              <a:rPr lang="en-US"/>
              <a:t>esults-oriented: </a:t>
            </a:r>
            <a:r>
              <a:rPr lang="en-US">
                <a:highlight>
                  <a:srgbClr val="FF0000"/>
                </a:highlight>
              </a:rPr>
              <a:t>X</a:t>
            </a:r>
            <a:endParaRPr>
              <a:highlight>
                <a:srgbClr val="FF0000"/>
              </a:highlight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1"/>
              <a:t>T</a:t>
            </a:r>
            <a:r>
              <a:rPr lang="en-US"/>
              <a:t>ime-bound: check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67"/>
          <p:cNvSpPr txBox="1"/>
          <p:nvPr/>
        </p:nvSpPr>
        <p:spPr>
          <a:xfrm>
            <a:off x="467650" y="1688600"/>
            <a:ext cx="8447700" cy="12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1"/>
                </a:solidFill>
              </a:rPr>
              <a:t>Annually treat perennial pepperweed (</a:t>
            </a:r>
            <a:r>
              <a:rPr lang="en-US" sz="3000" i="1">
                <a:solidFill>
                  <a:schemeClr val="dk1"/>
                </a:solidFill>
              </a:rPr>
              <a:t>Lepidium latifolium</a:t>
            </a:r>
            <a:r>
              <a:rPr lang="en-US" sz="3000">
                <a:solidFill>
                  <a:schemeClr val="dk1"/>
                </a:solidFill>
              </a:rPr>
              <a:t>) populations at the Bear Valley National Recreation Area </a:t>
            </a:r>
            <a:endParaRPr sz="3000"/>
          </a:p>
        </p:txBody>
      </p:sp>
      <p:pic>
        <p:nvPicPr>
          <p:cNvPr id="510" name="Google Shape;51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4400" y="3735150"/>
            <a:ext cx="3852403" cy="1639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8"/>
          <p:cNvSpPr txBox="1">
            <a:spLocks noGrp="1"/>
          </p:cNvSpPr>
          <p:nvPr>
            <p:ph type="title"/>
          </p:nvPr>
        </p:nvSpPr>
        <p:spPr>
          <a:xfrm>
            <a:off x="457200" y="13968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Management Objectives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17" name="Google Shape;517;p68"/>
          <p:cNvSpPr txBox="1">
            <a:spLocks noGrp="1"/>
          </p:cNvSpPr>
          <p:nvPr>
            <p:ph type="body" idx="1"/>
          </p:nvPr>
        </p:nvSpPr>
        <p:spPr>
          <a:xfrm>
            <a:off x="304800" y="3169400"/>
            <a:ext cx="8229600" cy="297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1"/>
              <a:t>S</a:t>
            </a:r>
            <a:r>
              <a:rPr lang="en-US"/>
              <a:t>mart: check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1"/>
              <a:t>M</a:t>
            </a:r>
            <a:r>
              <a:rPr lang="en-US"/>
              <a:t>easurable: check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1"/>
              <a:t>A</a:t>
            </a:r>
            <a:r>
              <a:rPr lang="en-US"/>
              <a:t>chievable: </a:t>
            </a:r>
            <a:r>
              <a:rPr lang="en-US">
                <a:highlight>
                  <a:srgbClr val="FF0000"/>
                </a:highlight>
              </a:rPr>
              <a:t>X</a:t>
            </a:r>
            <a:endParaRPr>
              <a:highlight>
                <a:srgbClr val="FF0000"/>
              </a:highlight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1"/>
              <a:t>R</a:t>
            </a:r>
            <a:r>
              <a:rPr lang="en-US"/>
              <a:t>esults-oriented: check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1"/>
              <a:t>T</a:t>
            </a:r>
            <a:r>
              <a:rPr lang="en-US"/>
              <a:t>ime-bound: check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68"/>
          <p:cNvSpPr txBox="1"/>
          <p:nvPr/>
        </p:nvSpPr>
        <p:spPr>
          <a:xfrm>
            <a:off x="304800" y="1544900"/>
            <a:ext cx="8447700" cy="12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</a:rPr>
              <a:t>Eradicate cheatgrass from the Ruby Grassland Nature Preserve by 2025</a:t>
            </a:r>
            <a:endParaRPr sz="3000"/>
          </a:p>
        </p:txBody>
      </p:sp>
      <p:pic>
        <p:nvPicPr>
          <p:cNvPr id="519" name="Google Shape;51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7925" y="3239000"/>
            <a:ext cx="3667976" cy="244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9"/>
          <p:cNvSpPr txBox="1"/>
          <p:nvPr/>
        </p:nvSpPr>
        <p:spPr>
          <a:xfrm>
            <a:off x="3928500" y="6250500"/>
            <a:ext cx="50220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Guide: Figure 1, p.2 and Table 1, p.3</a:t>
            </a:r>
            <a:endParaRPr b="1"/>
          </a:p>
        </p:txBody>
      </p:sp>
      <p:pic>
        <p:nvPicPr>
          <p:cNvPr id="526" name="Google Shape;52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9075" y="165900"/>
            <a:ext cx="5389954" cy="5945698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69"/>
          <p:cNvSpPr/>
          <p:nvPr/>
        </p:nvSpPr>
        <p:spPr>
          <a:xfrm>
            <a:off x="499500" y="3132000"/>
            <a:ext cx="972000" cy="418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70"/>
          <p:cNvSpPr txBox="1">
            <a:spLocks noGrp="1"/>
          </p:cNvSpPr>
          <p:nvPr>
            <p:ph type="body" idx="1"/>
          </p:nvPr>
        </p:nvSpPr>
        <p:spPr>
          <a:xfrm>
            <a:off x="230375" y="4721125"/>
            <a:ext cx="4235400" cy="2224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6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/>
              <a:t>A</a:t>
            </a:r>
            <a:r>
              <a:rPr lang="en-US" sz="3000" b="1"/>
              <a:t>pproach:</a:t>
            </a:r>
            <a:endParaRPr sz="3000" b="1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Prevention, eradication, </a:t>
            </a:r>
            <a:endParaRPr sz="24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containment, suppression</a:t>
            </a: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70"/>
          <p:cNvSpPr txBox="1">
            <a:spLocks noGrp="1"/>
          </p:cNvSpPr>
          <p:nvPr>
            <p:ph type="title"/>
          </p:nvPr>
        </p:nvSpPr>
        <p:spPr>
          <a:xfrm>
            <a:off x="457200" y="137213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Integrated Pest Management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535" name="Google Shape;53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427" y="2329325"/>
            <a:ext cx="3108000" cy="23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70"/>
          <p:cNvSpPr txBox="1"/>
          <p:nvPr/>
        </p:nvSpPr>
        <p:spPr>
          <a:xfrm>
            <a:off x="4965850" y="4721125"/>
            <a:ext cx="3510000" cy="13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6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 b="1">
                <a:solidFill>
                  <a:schemeClr val="dk1"/>
                </a:solidFill>
              </a:rPr>
              <a:t>T</a:t>
            </a:r>
            <a:r>
              <a:rPr lang="en-US" sz="3000" b="1">
                <a:solidFill>
                  <a:schemeClr val="dk1"/>
                </a:solidFill>
              </a:rPr>
              <a:t>echnique: </a:t>
            </a:r>
            <a:endParaRPr sz="3000" b="1">
              <a:solidFill>
                <a:schemeClr val="dk1"/>
              </a:solidFill>
            </a:endParaRPr>
          </a:p>
          <a:p>
            <a:pPr marL="406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Integrated set of techniques </a:t>
            </a:r>
            <a:endParaRPr/>
          </a:p>
        </p:txBody>
      </p:sp>
      <p:sp>
        <p:nvSpPr>
          <p:cNvPr id="537" name="Google Shape;537;p70"/>
          <p:cNvSpPr txBox="1"/>
          <p:nvPr/>
        </p:nvSpPr>
        <p:spPr>
          <a:xfrm>
            <a:off x="-28575" y="1229925"/>
            <a:ext cx="8914200" cy="7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64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/>
              <a:t>Selecting Optimal Strategies </a:t>
            </a:r>
            <a:endParaRPr sz="3600" b="1"/>
          </a:p>
          <a:p>
            <a:pPr marL="4064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38" name="Google Shape;538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3023" y="2285700"/>
            <a:ext cx="3074476" cy="241825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70"/>
          <p:cNvSpPr/>
          <p:nvPr/>
        </p:nvSpPr>
        <p:spPr>
          <a:xfrm>
            <a:off x="4138463" y="3238325"/>
            <a:ext cx="580500" cy="513000"/>
          </a:xfrm>
          <a:prstGeom prst="mathPlus">
            <a:avLst>
              <a:gd name="adj1" fmla="val 2352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70"/>
          <p:cNvSpPr txBox="1"/>
          <p:nvPr/>
        </p:nvSpPr>
        <p:spPr>
          <a:xfrm>
            <a:off x="816925" y="1724938"/>
            <a:ext cx="76680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70"/>
          <p:cNvSpPr txBox="1"/>
          <p:nvPr/>
        </p:nvSpPr>
        <p:spPr>
          <a:xfrm>
            <a:off x="79975" y="6439500"/>
            <a:ext cx="38349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Guide Section 3.4, p.30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Designing a Management Strategy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48" name="Google Shape;548;p7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5712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Initial planning steps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Gathering site specific information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Prioritization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Assessing status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Developing SMART objectives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What approaches and techniques should be employed to achieve objectives?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Have you set yourself up for success?</a:t>
            </a:r>
            <a:endParaRPr sz="1800"/>
          </a:p>
        </p:txBody>
      </p:sp>
      <p:pic>
        <p:nvPicPr>
          <p:cNvPr id="549" name="Google Shape;549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4000" y="2421888"/>
            <a:ext cx="4572800" cy="2882725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71"/>
          <p:cNvSpPr txBox="1"/>
          <p:nvPr/>
        </p:nvSpPr>
        <p:spPr>
          <a:xfrm>
            <a:off x="6567525" y="6629450"/>
            <a:ext cx="24405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Source: Agriculture Victoria 2002</a:t>
            </a:r>
            <a:endParaRPr sz="1200"/>
          </a:p>
        </p:txBody>
      </p:sp>
      <p:sp>
        <p:nvSpPr>
          <p:cNvPr id="551" name="Google Shape;551;p71"/>
          <p:cNvSpPr txBox="1"/>
          <p:nvPr/>
        </p:nvSpPr>
        <p:spPr>
          <a:xfrm>
            <a:off x="472500" y="6250500"/>
            <a:ext cx="38349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Guide Section 3.4, p.30-33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7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Designing a Management Strategy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58" name="Google Shape;558;p72"/>
          <p:cNvSpPr txBox="1"/>
          <p:nvPr/>
        </p:nvSpPr>
        <p:spPr>
          <a:xfrm>
            <a:off x="185700" y="6308850"/>
            <a:ext cx="38349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Guide Section 3.4, p.31-32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559" name="Google Shape;559;p72"/>
          <p:cNvPicPr preferRelativeResize="0"/>
          <p:nvPr/>
        </p:nvPicPr>
        <p:blipFill rotWithShape="1">
          <a:blip r:embed="rId3">
            <a:alphaModFix/>
          </a:blip>
          <a:srcRect t="1487"/>
          <a:stretch/>
        </p:blipFill>
        <p:spPr>
          <a:xfrm>
            <a:off x="457200" y="2003613"/>
            <a:ext cx="3834900" cy="3719262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72"/>
          <p:cNvSpPr txBox="1"/>
          <p:nvPr/>
        </p:nvSpPr>
        <p:spPr>
          <a:xfrm>
            <a:off x="4548975" y="1702775"/>
            <a:ext cx="4332000" cy="46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1155CC"/>
                </a:solidFill>
              </a:rPr>
              <a:t>Prevention</a:t>
            </a:r>
            <a:endParaRPr sz="3000">
              <a:solidFill>
                <a:srgbClr val="1155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Frontline defense against invasive species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Understand vector pathways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Natural 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Anthropogenic</a:t>
            </a:r>
            <a:endParaRPr sz="180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Address areas vulnerable to invasion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Surveillance / EDRR is a must!</a:t>
            </a:r>
            <a:endParaRPr sz="18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7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Designing a Management Strategy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67" name="Google Shape;567;p73"/>
          <p:cNvSpPr txBox="1"/>
          <p:nvPr/>
        </p:nvSpPr>
        <p:spPr>
          <a:xfrm>
            <a:off x="185700" y="6308850"/>
            <a:ext cx="38349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Guide Section 3.4, p.32-33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568" name="Google Shape;568;p73"/>
          <p:cNvSpPr txBox="1"/>
          <p:nvPr/>
        </p:nvSpPr>
        <p:spPr>
          <a:xfrm>
            <a:off x="4548975" y="1702775"/>
            <a:ext cx="4332000" cy="46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1155CC"/>
                </a:solidFill>
              </a:rPr>
              <a:t>Eradication</a:t>
            </a:r>
            <a:endParaRPr sz="3000">
              <a:solidFill>
                <a:srgbClr val="1155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Must have adequate resources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Follow-up!</a:t>
            </a:r>
            <a:endParaRPr sz="180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Ability to detect at low density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b="1"/>
              <a:t>Surveillance / EDRR</a:t>
            </a:r>
            <a:r>
              <a:rPr lang="en-US" sz="1800"/>
              <a:t> is a must!</a:t>
            </a:r>
            <a:endParaRPr sz="1800"/>
          </a:p>
        </p:txBody>
      </p:sp>
      <p:pic>
        <p:nvPicPr>
          <p:cNvPr id="569" name="Google Shape;569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650" y="1870213"/>
            <a:ext cx="3745949" cy="39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0324" y="4437824"/>
            <a:ext cx="2951125" cy="218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7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Designing a Management Strategy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77" name="Google Shape;577;p74"/>
          <p:cNvSpPr txBox="1"/>
          <p:nvPr/>
        </p:nvSpPr>
        <p:spPr>
          <a:xfrm>
            <a:off x="185700" y="6308850"/>
            <a:ext cx="38349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Guide Section 3.4, p.33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578" name="Google Shape;578;p74"/>
          <p:cNvSpPr txBox="1"/>
          <p:nvPr/>
        </p:nvSpPr>
        <p:spPr>
          <a:xfrm>
            <a:off x="4548975" y="1702775"/>
            <a:ext cx="4332000" cy="46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1155CC"/>
                </a:solidFill>
              </a:rPr>
              <a:t>Containment</a:t>
            </a:r>
            <a:endParaRPr sz="3000">
              <a:solidFill>
                <a:srgbClr val="1155CC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1155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Define a containment unit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Define a buffer zone free of invasive species, but may receive propagules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b="1"/>
              <a:t>Surveillance / EDRR</a:t>
            </a:r>
            <a:r>
              <a:rPr lang="en-US" sz="1800"/>
              <a:t> within buffer zone!</a:t>
            </a:r>
            <a:endParaRPr sz="1800"/>
          </a:p>
        </p:txBody>
      </p:sp>
      <p:pic>
        <p:nvPicPr>
          <p:cNvPr id="579" name="Google Shape;579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087625"/>
            <a:ext cx="3614100" cy="376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Define your management terms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06" name="Google Shape;206;p30"/>
          <p:cNvPicPr preferRelativeResize="0"/>
          <p:nvPr/>
        </p:nvPicPr>
        <p:blipFill rotWithShape="1">
          <a:blip r:embed="rId3">
            <a:alphaModFix/>
          </a:blip>
          <a:srcRect r="20597" b="14096"/>
          <a:stretch/>
        </p:blipFill>
        <p:spPr>
          <a:xfrm>
            <a:off x="3813913" y="1417650"/>
            <a:ext cx="5300337" cy="540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0"/>
          <p:cNvSpPr txBox="1"/>
          <p:nvPr/>
        </p:nvSpPr>
        <p:spPr>
          <a:xfrm>
            <a:off x="185700" y="6308850"/>
            <a:ext cx="38349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chemeClr val="dk1"/>
                </a:solidFill>
              </a:rPr>
              <a:t>Guide Section 1.3, p.7: Doug Johnson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08" name="Google Shape;208;p30"/>
          <p:cNvSpPr txBox="1"/>
          <p:nvPr/>
        </p:nvSpPr>
        <p:spPr>
          <a:xfrm>
            <a:off x="540300" y="1672000"/>
            <a:ext cx="2976900" cy="42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625" tIns="91425" rIns="91425" bIns="91425" anchor="t" anchorCtr="0">
            <a:noAutofit/>
          </a:bodyPr>
          <a:lstStyle/>
          <a:p>
            <a:pPr marL="0" lvl="0" indent="-34290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1. Prevention</a:t>
            </a:r>
            <a:endParaRPr sz="2400" b="1"/>
          </a:p>
          <a:p>
            <a:pPr marL="0" lvl="0" indent="-342900" algn="l" rtl="0">
              <a:lnSpc>
                <a:spcPct val="112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400" b="1"/>
              <a:t>2. Eradication*</a:t>
            </a:r>
            <a:endParaRPr sz="2400" b="1"/>
          </a:p>
          <a:p>
            <a:pPr marL="0" lvl="0" indent="-342900" algn="l" rtl="0">
              <a:lnSpc>
                <a:spcPct val="112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400" b="1"/>
              <a:t>3. Containment</a:t>
            </a:r>
            <a:endParaRPr sz="2400" b="1"/>
          </a:p>
          <a:p>
            <a:pPr marL="0" lvl="0" indent="-342900" algn="l" rtl="0">
              <a:lnSpc>
                <a:spcPct val="112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400" b="1"/>
              <a:t>4. Asset-based protection </a:t>
            </a:r>
            <a:endParaRPr sz="2400" b="1"/>
          </a:p>
          <a:p>
            <a:pPr marL="0" lvl="0" indent="0" algn="l" rtl="0">
              <a:lnSpc>
                <a:spcPct val="112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1800" b="1"/>
              <a:t>including:</a:t>
            </a:r>
            <a:endParaRPr sz="1800" b="1"/>
          </a:p>
          <a:p>
            <a:pPr marL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- detection surveys</a:t>
            </a:r>
            <a:endParaRPr sz="1800" b="1"/>
          </a:p>
          <a:p>
            <a:pPr marL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- surveillance</a:t>
            </a:r>
            <a:endParaRPr sz="1800" b="1"/>
          </a:p>
          <a:p>
            <a:pPr marL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  <a:p>
            <a:pPr marL="0" lvl="0" indent="0" algn="l" rtl="0">
              <a:lnSpc>
                <a:spcPct val="112000"/>
              </a:lnSpc>
              <a:spcBef>
                <a:spcPts val="2000"/>
              </a:spcBef>
              <a:spcAft>
                <a:spcPts val="200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Designing a Management Strategy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86" name="Google Shape;586;p75"/>
          <p:cNvSpPr txBox="1"/>
          <p:nvPr/>
        </p:nvSpPr>
        <p:spPr>
          <a:xfrm>
            <a:off x="185700" y="6308850"/>
            <a:ext cx="38349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Guide Section 3.4, p.33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587" name="Google Shape;587;p75"/>
          <p:cNvSpPr txBox="1"/>
          <p:nvPr/>
        </p:nvSpPr>
        <p:spPr>
          <a:xfrm>
            <a:off x="4548975" y="1702775"/>
            <a:ext cx="4332000" cy="46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1155CC"/>
                </a:solidFill>
              </a:rPr>
              <a:t>Asset-Based Protection</a:t>
            </a:r>
            <a:endParaRPr sz="3000">
              <a:solidFill>
                <a:srgbClr val="1155CC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1155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Little hope of eradication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Protect sensitive habitats and resources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Control / suppression of invasive species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What are your SMART objectives?</a:t>
            </a:r>
            <a:endParaRPr sz="1800"/>
          </a:p>
        </p:txBody>
      </p:sp>
      <p:pic>
        <p:nvPicPr>
          <p:cNvPr id="588" name="Google Shape;588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275" y="2114201"/>
            <a:ext cx="3834900" cy="384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Designing a Management Strategy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595" name="Google Shape;595;p76"/>
          <p:cNvPicPr preferRelativeResize="0"/>
          <p:nvPr/>
        </p:nvPicPr>
        <p:blipFill rotWithShape="1">
          <a:blip r:embed="rId3">
            <a:alphaModFix/>
          </a:blip>
          <a:srcRect l="5128" t="6612" r="11482" b="19755"/>
          <a:stretch/>
        </p:blipFill>
        <p:spPr>
          <a:xfrm>
            <a:off x="731512" y="4014625"/>
            <a:ext cx="2560325" cy="24200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96" name="Google Shape;596;p76"/>
          <p:cNvPicPr preferRelativeResize="0"/>
          <p:nvPr/>
        </p:nvPicPr>
        <p:blipFill rotWithShape="1">
          <a:blip r:embed="rId4">
            <a:alphaModFix/>
          </a:blip>
          <a:srcRect r="20382"/>
          <a:stretch/>
        </p:blipFill>
        <p:spPr>
          <a:xfrm>
            <a:off x="3291850" y="1594578"/>
            <a:ext cx="2560320" cy="242004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97" name="Google Shape;597;p76"/>
          <p:cNvPicPr preferRelativeResize="0"/>
          <p:nvPr/>
        </p:nvPicPr>
        <p:blipFill rotWithShape="1">
          <a:blip r:embed="rId5">
            <a:alphaModFix/>
          </a:blip>
          <a:srcRect r="20496"/>
          <a:stretch/>
        </p:blipFill>
        <p:spPr>
          <a:xfrm>
            <a:off x="5852162" y="1594575"/>
            <a:ext cx="2560325" cy="24200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98" name="Google Shape;598;p76"/>
          <p:cNvPicPr preferRelativeResize="0"/>
          <p:nvPr/>
        </p:nvPicPr>
        <p:blipFill rotWithShape="1">
          <a:blip r:embed="rId6">
            <a:alphaModFix/>
          </a:blip>
          <a:srcRect l="1829" t="9955" r="3857" b="19187"/>
          <a:stretch/>
        </p:blipFill>
        <p:spPr>
          <a:xfrm>
            <a:off x="731512" y="1594575"/>
            <a:ext cx="2560325" cy="24200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99" name="Google Shape;599;p76"/>
          <p:cNvPicPr preferRelativeResize="0"/>
          <p:nvPr/>
        </p:nvPicPr>
        <p:blipFill rotWithShape="1">
          <a:blip r:embed="rId7">
            <a:alphaModFix/>
          </a:blip>
          <a:srcRect t="48303" r="70845" b="2381"/>
          <a:stretch/>
        </p:blipFill>
        <p:spPr>
          <a:xfrm>
            <a:off x="3291850" y="4014625"/>
            <a:ext cx="2560299" cy="24200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00" name="Google Shape;600;p76"/>
          <p:cNvPicPr preferRelativeResize="0"/>
          <p:nvPr/>
        </p:nvPicPr>
        <p:blipFill rotWithShape="1">
          <a:blip r:embed="rId8">
            <a:alphaModFix/>
          </a:blip>
          <a:srcRect l="15352" t="15682" r="29242" b="5508"/>
          <a:stretch/>
        </p:blipFill>
        <p:spPr>
          <a:xfrm>
            <a:off x="5852200" y="4014625"/>
            <a:ext cx="2560269" cy="242005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01" name="Google Shape;601;p76"/>
          <p:cNvSpPr txBox="1"/>
          <p:nvPr/>
        </p:nvSpPr>
        <p:spPr>
          <a:xfrm>
            <a:off x="0" y="6439500"/>
            <a:ext cx="38349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Guide Section 3.4.2, p.36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7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Designing a Management Strategy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608" name="Google Shape;608;p7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1155CC"/>
                </a:solidFill>
              </a:rPr>
              <a:t>Factors to consider when choosing among techniques</a:t>
            </a:r>
            <a:endParaRPr sz="3000">
              <a:solidFill>
                <a:srgbClr val="1155CC"/>
              </a:solidFill>
            </a:endParaRPr>
          </a:p>
          <a:p>
            <a:pPr marL="457200" lvl="0" indent="-381000" algn="l" rtl="0">
              <a:spcBef>
                <a:spcPts val="36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Management objectives—what you are trying to achieve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Target species ecology, distribution, and abundance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Capacity to implement—people, cost, and technical capacity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Site characteristics such as scale, accessibility, and politics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Potential non-target effects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Likelihood of success</a:t>
            </a:r>
            <a:endParaRPr sz="2400"/>
          </a:p>
        </p:txBody>
      </p:sp>
      <p:sp>
        <p:nvSpPr>
          <p:cNvPr id="609" name="Google Shape;609;p77"/>
          <p:cNvSpPr txBox="1"/>
          <p:nvPr/>
        </p:nvSpPr>
        <p:spPr>
          <a:xfrm>
            <a:off x="472500" y="6250500"/>
            <a:ext cx="38349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Guide Section 3.4.3, p.36-40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7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Designing a Management Strategy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616" name="Google Shape;616;p7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155CC"/>
                </a:solidFill>
              </a:rPr>
              <a:t>Avoiding/mitigating non-target effects</a:t>
            </a:r>
            <a:endParaRPr>
              <a:solidFill>
                <a:srgbClr val="1155CC"/>
              </a:solidFill>
            </a:endParaRPr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Soil disturbance, compaction, or erosion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Water quality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Impacts to non-target plants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Direct/Indirect harm to wildlife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Direct/indirect harm to cultural resources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Further spread invasive plants</a:t>
            </a:r>
            <a:endParaRPr/>
          </a:p>
        </p:txBody>
      </p:sp>
      <p:sp>
        <p:nvSpPr>
          <p:cNvPr id="617" name="Google Shape;617;p78"/>
          <p:cNvSpPr txBox="1"/>
          <p:nvPr/>
        </p:nvSpPr>
        <p:spPr>
          <a:xfrm>
            <a:off x="472500" y="6250500"/>
            <a:ext cx="38349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Guide Section 3.5, p.40-41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7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</a:rPr>
              <a:t>Breakout Session II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4" name="Google Shape;445;p59">
            <a:extLst>
              <a:ext uri="{FF2B5EF4-FFF2-40B4-BE49-F238E27FC236}">
                <a16:creationId xmlns:a16="http://schemas.microsoft.com/office/drawing/2014/main" id="{0C032E70-228E-4C1F-833F-D47B11EDC957}"/>
              </a:ext>
            </a:extLst>
          </p:cNvPr>
          <p:cNvSpPr txBox="1">
            <a:spLocks/>
          </p:cNvSpPr>
          <p:nvPr/>
        </p:nvSpPr>
        <p:spPr>
          <a:xfrm>
            <a:off x="226030" y="1345581"/>
            <a:ext cx="9144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>
                <a:solidFill>
                  <a:srgbClr val="000000"/>
                </a:solidFill>
              </a:rPr>
              <a:t>Goal: Develop strategic goals and methods to achieve them</a:t>
            </a:r>
          </a:p>
          <a:p>
            <a:pPr marL="342900">
              <a:buFont typeface="+mj-lt"/>
              <a:buAutoNum type="arabicPeriod"/>
            </a:pPr>
            <a:endParaRPr lang="en-US" sz="1800" dirty="0">
              <a:solidFill>
                <a:srgbClr val="000000"/>
              </a:solidFill>
            </a:endParaRPr>
          </a:p>
          <a:p>
            <a:pPr marL="342900">
              <a:buFont typeface="+mj-lt"/>
              <a:buAutoNum type="arabicPeriod"/>
            </a:pPr>
            <a:endParaRPr lang="en-US" sz="1800" dirty="0">
              <a:solidFill>
                <a:srgbClr val="000000"/>
              </a:solidFill>
            </a:endParaRPr>
          </a:p>
          <a:p>
            <a:pPr marL="342900">
              <a:buFont typeface="+mj-lt"/>
              <a:buAutoNum type="arabicPeriod"/>
            </a:pPr>
            <a:r>
              <a:rPr lang="en-US" sz="1800" dirty="0" err="1">
                <a:solidFill>
                  <a:srgbClr val="000000"/>
                </a:solidFill>
              </a:rPr>
              <a:t>Dangermond</a:t>
            </a:r>
            <a:r>
              <a:rPr lang="en-US" sz="1800" dirty="0">
                <a:solidFill>
                  <a:srgbClr val="000000"/>
                </a:solidFill>
              </a:rPr>
              <a:t> Preserve, Santa Barbara County </a:t>
            </a:r>
          </a:p>
          <a:p>
            <a:pPr marL="342900">
              <a:buFont typeface="+mj-lt"/>
              <a:buAutoNum type="arabicPeriod"/>
            </a:pPr>
            <a:endParaRPr lang="en-US" sz="1800" dirty="0">
              <a:solidFill>
                <a:srgbClr val="000000"/>
              </a:solidFill>
            </a:endParaRPr>
          </a:p>
          <a:p>
            <a:pPr marL="342900">
              <a:buFont typeface="+mj-lt"/>
              <a:buAutoNum type="arabicPeriod"/>
            </a:pPr>
            <a:endParaRPr lang="en-US" sz="1800" dirty="0">
              <a:solidFill>
                <a:srgbClr val="000000"/>
              </a:solidFill>
            </a:endParaRPr>
          </a:p>
          <a:p>
            <a:pPr marL="457200" lvl="1" indent="0">
              <a:buFont typeface="Arial"/>
              <a:buNone/>
            </a:pPr>
            <a:endParaRPr lang="en-US" sz="1400" dirty="0">
              <a:solidFill>
                <a:srgbClr val="000000"/>
              </a:solidFill>
            </a:endParaRPr>
          </a:p>
          <a:p>
            <a:pPr marL="342900">
              <a:buFont typeface="+mj-lt"/>
              <a:buAutoNum type="arabicPeriod"/>
            </a:pPr>
            <a:endParaRPr lang="en-US" sz="1800" dirty="0">
              <a:solidFill>
                <a:srgbClr val="000000"/>
              </a:solidFill>
            </a:endParaRPr>
          </a:p>
          <a:p>
            <a:pPr marL="342900"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</a:rPr>
              <a:t>San Diego County Early Detection / Rapid Response</a:t>
            </a:r>
          </a:p>
          <a:p>
            <a:pPr marL="342900">
              <a:buFont typeface="+mj-lt"/>
              <a:buAutoNum type="arabicPeriod"/>
            </a:pPr>
            <a:endParaRPr lang="en-US" sz="1800" dirty="0">
              <a:solidFill>
                <a:srgbClr val="000000"/>
              </a:solidFill>
            </a:endParaRPr>
          </a:p>
          <a:p>
            <a:pPr marL="342900">
              <a:buFont typeface="+mj-lt"/>
              <a:buAutoNum type="arabicPeriod"/>
            </a:pPr>
            <a:endParaRPr lang="en-US" sz="1800" dirty="0">
              <a:solidFill>
                <a:srgbClr val="000000"/>
              </a:solidFill>
            </a:endParaRPr>
          </a:p>
          <a:p>
            <a:pPr marL="342900">
              <a:buFont typeface="+mj-lt"/>
              <a:buAutoNum type="arabicPeriod"/>
            </a:pPr>
            <a:endParaRPr lang="en-US" sz="1800" dirty="0">
              <a:solidFill>
                <a:srgbClr val="000000"/>
              </a:solidFill>
            </a:endParaRPr>
          </a:p>
          <a:p>
            <a:pPr marL="342900"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</a:rPr>
              <a:t>Farallon Islands, San Francisco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CAE41C-2032-4C19-89D5-03529339D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038" y="2755050"/>
            <a:ext cx="1156379" cy="1113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97597C-D9FF-4D9C-B748-619B3AF9A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907" y="2773049"/>
            <a:ext cx="1200463" cy="1113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612E01-AE72-446F-966E-31E6EF5B2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2038" y="4255000"/>
            <a:ext cx="1173139" cy="11139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DCC25D-7C9D-4C58-81FD-F8D6D5E8C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5907" y="4268906"/>
            <a:ext cx="1173139" cy="1104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DFE9FD-CA12-4804-A48A-92C68A99F2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2037" y="5600315"/>
            <a:ext cx="1156380" cy="1156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281349-5A61-4C91-85F6-838A4503AD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3265" y="5600315"/>
            <a:ext cx="1156380" cy="11231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1B023C-C082-45FF-8C38-15AAF016D38C}"/>
              </a:ext>
            </a:extLst>
          </p:cNvPr>
          <p:cNvSpPr txBox="1"/>
          <p:nvPr/>
        </p:nvSpPr>
        <p:spPr>
          <a:xfrm>
            <a:off x="6453519" y="2755050"/>
            <a:ext cx="811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Andrea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010F4B-AE90-43D5-9541-FF97B5C9CA71}"/>
              </a:ext>
            </a:extLst>
          </p:cNvPr>
          <p:cNvSpPr txBox="1"/>
          <p:nvPr/>
        </p:nvSpPr>
        <p:spPr>
          <a:xfrm>
            <a:off x="8101172" y="2773049"/>
            <a:ext cx="811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Doug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66BC8B-50F0-4EE6-9888-C2D38A258CC6}"/>
              </a:ext>
            </a:extLst>
          </p:cNvPr>
          <p:cNvSpPr txBox="1"/>
          <p:nvPr/>
        </p:nvSpPr>
        <p:spPr>
          <a:xfrm>
            <a:off x="6722878" y="4255000"/>
            <a:ext cx="811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7553D4-0BF7-48D5-85A9-5665126A4D50}"/>
              </a:ext>
            </a:extLst>
          </p:cNvPr>
          <p:cNvSpPr txBox="1"/>
          <p:nvPr/>
        </p:nvSpPr>
        <p:spPr>
          <a:xfrm>
            <a:off x="8101172" y="4268906"/>
            <a:ext cx="811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Jason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5CD78E-D3C9-4B75-BA4C-5F71F66D649F}"/>
              </a:ext>
            </a:extLst>
          </p:cNvPr>
          <p:cNvSpPr txBox="1"/>
          <p:nvPr/>
        </p:nvSpPr>
        <p:spPr>
          <a:xfrm>
            <a:off x="6574183" y="5614221"/>
            <a:ext cx="811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983254-6F6C-4987-8E14-79A01F98F85D}"/>
              </a:ext>
            </a:extLst>
          </p:cNvPr>
          <p:cNvSpPr txBox="1"/>
          <p:nvPr/>
        </p:nvSpPr>
        <p:spPr>
          <a:xfrm>
            <a:off x="7910951" y="5614221"/>
            <a:ext cx="811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Giselle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8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Plan Implementation and Work Planning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631" name="Google Shape;631;p8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38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000"/>
              <a:t>You’ve got a plan. Now what?</a:t>
            </a:r>
            <a:endParaRPr sz="3000"/>
          </a:p>
          <a:p>
            <a:pPr marL="457200" lvl="0" indent="-381000" algn="l" rtl="0">
              <a:spcBef>
                <a:spcPts val="36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Who will do the work?</a:t>
            </a:r>
            <a:endParaRPr sz="24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Staff? Contractors? Volunteers?</a:t>
            </a:r>
            <a:endParaRPr sz="18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When and where will treatment actions occur?</a:t>
            </a:r>
            <a:endParaRPr sz="24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Where to do what?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Phenology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Seasonal restrictions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Repeat treatments</a:t>
            </a:r>
            <a:endParaRPr sz="18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What are the costs?</a:t>
            </a:r>
            <a:endParaRPr sz="24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Labor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Equipment rental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Tools and Supplies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Herbicide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Permit fees</a:t>
            </a:r>
            <a:endParaRPr sz="18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Evaluate! Revise!</a:t>
            </a:r>
            <a:endParaRPr sz="2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2" name="Google Shape;632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1871" y="3494175"/>
            <a:ext cx="4228224" cy="2565175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80"/>
          <p:cNvSpPr txBox="1"/>
          <p:nvPr/>
        </p:nvSpPr>
        <p:spPr>
          <a:xfrm>
            <a:off x="0" y="6439500"/>
            <a:ext cx="38349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Guide Section 3.5, p.40-41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Plan Implementation and Work Planning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640" name="Google Shape;640;p8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Case Study: Dangermond Preserve</a:t>
            </a:r>
            <a:endParaRPr/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Who will implement the plan?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Volunteer is mapping weeds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Limited, but skilled staff time available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Contractors will implement management</a:t>
            </a:r>
            <a:endParaRPr sz="1800"/>
          </a:p>
          <a:p>
            <a:pPr marL="9144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When and where will they occur?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Difficult to write a plan without comprehensive plant data</a:t>
            </a:r>
            <a:endParaRPr sz="1800"/>
          </a:p>
          <a:p>
            <a:pPr marL="9144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What are the costs?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Potential for long-term funding once project begins</a:t>
            </a:r>
            <a:endParaRPr sz="1800"/>
          </a:p>
          <a:p>
            <a:pPr marL="9144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How to track performance?</a:t>
            </a:r>
            <a:endParaRPr sz="18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81"/>
          <p:cNvSpPr txBox="1"/>
          <p:nvPr/>
        </p:nvSpPr>
        <p:spPr>
          <a:xfrm>
            <a:off x="0" y="6439500"/>
            <a:ext cx="38349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Guide Section 3.5, p.40-41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8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Plan Implementation and Work Planning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648" name="Google Shape;648;p8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2222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Case Study: </a:t>
            </a:r>
            <a:br>
              <a:rPr lang="en-US"/>
            </a:br>
            <a:r>
              <a:rPr lang="en-US"/>
              <a:t>San Diego EDRR</a:t>
            </a:r>
            <a:endParaRPr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900"/>
          </a:p>
          <a:p>
            <a:pPr marL="457200" lvl="0" indent="-349250" algn="l" rtl="0">
              <a:spcBef>
                <a:spcPts val="36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Regional long-term management approaches for each target species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Specific techniques not described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Includes Early Detection surveillance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Funding is tracked for each treatment location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Designed to be a </a:t>
            </a:r>
            <a:r>
              <a:rPr lang="en-US" sz="1900" b="1"/>
              <a:t>living document</a:t>
            </a:r>
            <a:endParaRPr sz="1900" b="1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pic>
        <p:nvPicPr>
          <p:cNvPr id="649" name="Google Shape;649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9500" y="1555800"/>
            <a:ext cx="4256700" cy="5240250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82"/>
          <p:cNvSpPr txBox="1"/>
          <p:nvPr/>
        </p:nvSpPr>
        <p:spPr>
          <a:xfrm>
            <a:off x="0" y="6439500"/>
            <a:ext cx="38349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Guide Section 3.5, p.40-41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8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Plan Implementation and Work Planning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657" name="Google Shape;657;p8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746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Case Study: Farallon Islands</a:t>
            </a:r>
            <a:endParaRPr/>
          </a:p>
        </p:txBody>
      </p:sp>
      <p:sp>
        <p:nvSpPr>
          <p:cNvPr id="658" name="Google Shape;658;p83"/>
          <p:cNvSpPr txBox="1"/>
          <p:nvPr/>
        </p:nvSpPr>
        <p:spPr>
          <a:xfrm>
            <a:off x="0" y="6439500"/>
            <a:ext cx="38349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Guide Section 3.5, p.40-41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659" name="Google Shape;65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1550" y="2346900"/>
            <a:ext cx="4734025" cy="3683124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8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7293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algn="l" rtl="0">
              <a:spcBef>
                <a:spcPts val="36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What tasks are needed?</a:t>
            </a:r>
            <a:endParaRPr sz="2000"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algn="l" rtl="0">
              <a:spcBef>
                <a:spcPts val="36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Who will implement the plan? When? Where?</a:t>
            </a:r>
            <a:endParaRPr sz="20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algn="l" rtl="0">
              <a:spcBef>
                <a:spcPts val="36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What are the costs?</a:t>
            </a:r>
            <a:endParaRPr sz="2000"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algn="l" rtl="0">
              <a:spcBef>
                <a:spcPts val="36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Performance Measures and Indicators?</a:t>
            </a:r>
            <a:endParaRPr sz="20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000"/>
          </a:p>
          <a:p>
            <a:pPr marL="9144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8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Plan Implementation and Work Planning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667" name="Google Shape;667;p8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/>
              <a:t>Bear Creek Redwoods Open Space Preserve</a:t>
            </a:r>
            <a:endParaRPr sz="3000"/>
          </a:p>
        </p:txBody>
      </p:sp>
      <p:pic>
        <p:nvPicPr>
          <p:cNvPr id="668" name="Google Shape;668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8425" y="2243075"/>
            <a:ext cx="6340661" cy="452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1"/>
          <p:cNvSpPr txBox="1"/>
          <p:nvPr/>
        </p:nvSpPr>
        <p:spPr>
          <a:xfrm>
            <a:off x="3928500" y="6250500"/>
            <a:ext cx="50220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Guide: Figure 1, p.2 and Table 1, p.3</a:t>
            </a:r>
            <a:endParaRPr b="1"/>
          </a:p>
        </p:txBody>
      </p:sp>
      <p:pic>
        <p:nvPicPr>
          <p:cNvPr id="215" name="Google Shape;21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9250" y="13500"/>
            <a:ext cx="621697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8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Plan Implementation and Work Planning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675" name="Google Shape;675;p8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/>
              <a:t>Bear Creek Redwoods Open Space Preserve </a:t>
            </a:r>
            <a:endParaRPr sz="3000"/>
          </a:p>
        </p:txBody>
      </p:sp>
      <p:pic>
        <p:nvPicPr>
          <p:cNvPr id="676" name="Google Shape;676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2263100"/>
            <a:ext cx="8982075" cy="430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86"/>
          <p:cNvSpPr txBox="1"/>
          <p:nvPr/>
        </p:nvSpPr>
        <p:spPr>
          <a:xfrm>
            <a:off x="3928500" y="6250500"/>
            <a:ext cx="50220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Guide: Figure 1, p.2 and Table 1, p.3</a:t>
            </a:r>
            <a:endParaRPr b="1"/>
          </a:p>
        </p:txBody>
      </p:sp>
      <p:pic>
        <p:nvPicPr>
          <p:cNvPr id="683" name="Google Shape;68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9075" y="165900"/>
            <a:ext cx="5389954" cy="5945698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86"/>
          <p:cNvSpPr/>
          <p:nvPr/>
        </p:nvSpPr>
        <p:spPr>
          <a:xfrm>
            <a:off x="284075" y="5693100"/>
            <a:ext cx="972000" cy="418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8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Monitor, Evaluate, Adapt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690" name="Google Shape;690;p87"/>
          <p:cNvSpPr txBox="1"/>
          <p:nvPr/>
        </p:nvSpPr>
        <p:spPr>
          <a:xfrm>
            <a:off x="729150" y="1987100"/>
            <a:ext cx="7685700" cy="29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1"/>
              <a:t>Are we implementing strategies as planned?</a:t>
            </a:r>
            <a:endParaRPr sz="300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1"/>
              <a:t>Are we achieving what we said we would?</a:t>
            </a:r>
            <a:endParaRPr sz="300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1"/>
              <a:t>Are we still focused on the right things in the right places?</a:t>
            </a:r>
            <a:endParaRPr sz="300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1"/>
              <a:t>Should we do anything differently?</a:t>
            </a:r>
            <a:endParaRPr sz="300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1085850" lvl="0" indent="-228600" algn="ct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6825" y="1517725"/>
            <a:ext cx="3342370" cy="2228246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88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38268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1"/>
              <a:t>Track Implementation</a:t>
            </a:r>
            <a:r>
              <a:rPr lang="en-US"/>
              <a:t>: what, where, when, by whom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1"/>
              <a:t>Monitor Results</a:t>
            </a:r>
            <a:r>
              <a:rPr lang="en-US"/>
              <a:t> relative to SMART  objectives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8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Monitor, Evaluate, Adapt    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699" name="Google Shape;699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9675" y="3278975"/>
            <a:ext cx="2481625" cy="172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7083" y="5289337"/>
            <a:ext cx="1986801" cy="1491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8946" y="4373000"/>
            <a:ext cx="1847850" cy="110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89"/>
          <p:cNvSpPr txBox="1">
            <a:spLocks noGrp="1"/>
          </p:cNvSpPr>
          <p:nvPr>
            <p:ph type="body" idx="1"/>
          </p:nvPr>
        </p:nvSpPr>
        <p:spPr>
          <a:xfrm>
            <a:off x="3293400" y="4635525"/>
            <a:ext cx="2512500" cy="109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800"/>
              <a:t>Invasive plant(s) prevented, contained, or suppressed?</a:t>
            </a:r>
            <a:endParaRPr sz="1800"/>
          </a:p>
        </p:txBody>
      </p:sp>
      <p:pic>
        <p:nvPicPr>
          <p:cNvPr id="708" name="Google Shape;708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76400"/>
            <a:ext cx="8839200" cy="1466014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89"/>
          <p:cNvSpPr/>
          <p:nvPr/>
        </p:nvSpPr>
        <p:spPr>
          <a:xfrm rot="-5400000">
            <a:off x="7311875" y="3434400"/>
            <a:ext cx="1196700" cy="109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9"/>
          <p:cNvSpPr/>
          <p:nvPr/>
        </p:nvSpPr>
        <p:spPr>
          <a:xfrm rot="-5400000">
            <a:off x="3973650" y="3434400"/>
            <a:ext cx="1196700" cy="109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EA9999"/>
              </a:highlight>
            </a:endParaRPr>
          </a:p>
        </p:txBody>
      </p:sp>
      <p:sp>
        <p:nvSpPr>
          <p:cNvPr id="711" name="Google Shape;711;p89"/>
          <p:cNvSpPr txBox="1">
            <a:spLocks noGrp="1"/>
          </p:cNvSpPr>
          <p:nvPr>
            <p:ph type="body" idx="1"/>
          </p:nvPr>
        </p:nvSpPr>
        <p:spPr>
          <a:xfrm>
            <a:off x="6815400" y="4635525"/>
            <a:ext cx="2252400" cy="109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800"/>
              <a:t>Status and trends in things we are trying to conserve</a:t>
            </a:r>
            <a:endParaRPr sz="1800"/>
          </a:p>
        </p:txBody>
      </p:sp>
      <p:sp>
        <p:nvSpPr>
          <p:cNvPr id="712" name="Google Shape;712;p8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Monitor, Evaluate, Adapt   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13" name="Google Shape;713;p89"/>
          <p:cNvSpPr txBox="1">
            <a:spLocks noGrp="1"/>
          </p:cNvSpPr>
          <p:nvPr>
            <p:ph type="body" idx="1"/>
          </p:nvPr>
        </p:nvSpPr>
        <p:spPr>
          <a:xfrm>
            <a:off x="93000" y="4635525"/>
            <a:ext cx="2512500" cy="109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800"/>
              <a:t>Did we implement the strategies as planned?</a:t>
            </a:r>
            <a:endParaRPr sz="1800"/>
          </a:p>
        </p:txBody>
      </p:sp>
      <p:sp>
        <p:nvSpPr>
          <p:cNvPr id="714" name="Google Shape;714;p89"/>
          <p:cNvSpPr/>
          <p:nvPr/>
        </p:nvSpPr>
        <p:spPr>
          <a:xfrm rot="-5400000">
            <a:off x="635425" y="3434400"/>
            <a:ext cx="1196700" cy="109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EA9999"/>
              </a:highlight>
            </a:endParaRPr>
          </a:p>
        </p:txBody>
      </p:sp>
      <p:pic>
        <p:nvPicPr>
          <p:cNvPr id="715" name="Google Shape;715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4074" y="5672950"/>
            <a:ext cx="1795060" cy="119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74477" y="5672943"/>
            <a:ext cx="1795051" cy="119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100" y="5876387"/>
            <a:ext cx="2680174" cy="78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9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</a:rPr>
              <a:t>Humboldt Bay </a:t>
            </a:r>
            <a:endParaRPr sz="36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</a:rPr>
              <a:t>Coastal Sand Dune Ecosystem</a:t>
            </a:r>
            <a:endParaRPr sz="3600">
              <a:solidFill>
                <a:srgbClr val="000000"/>
              </a:solidFill>
            </a:endParaRPr>
          </a:p>
        </p:txBody>
      </p:sp>
      <p:sp>
        <p:nvSpPr>
          <p:cNvPr id="723" name="Google Shape;723;p90"/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4554900" cy="48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1800" b="1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❖"/>
            </a:pPr>
            <a:r>
              <a:rPr lang="en-US" sz="2400"/>
              <a:t>Significant decline in funding  - impaired implementation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❖"/>
            </a:pPr>
            <a:r>
              <a:rPr lang="en-US" sz="2400"/>
              <a:t>Shifts in public opinion about herbicide use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SO…..</a:t>
            </a:r>
            <a:endParaRPr sz="2400" b="1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1800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400"/>
              <a:t>Added burning &amp; herbicides to suite of techniques</a:t>
            </a:r>
            <a:endParaRPr sz="2400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400"/>
              <a:t>Previously only physical/manual techniques </a:t>
            </a:r>
            <a:endParaRPr sz="2400"/>
          </a:p>
        </p:txBody>
      </p:sp>
      <p:pic>
        <p:nvPicPr>
          <p:cNvPr id="724" name="Google Shape;724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975" y="2390387"/>
            <a:ext cx="4006799" cy="3005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9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</a:rPr>
              <a:t>San Francisco Estuary</a:t>
            </a:r>
            <a:endParaRPr sz="30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</a:rPr>
              <a:t>Invasive Spartina Project</a:t>
            </a:r>
            <a:endParaRPr sz="3000">
              <a:solidFill>
                <a:srgbClr val="000000"/>
              </a:solidFill>
            </a:endParaRPr>
          </a:p>
        </p:txBody>
      </p:sp>
      <p:pic>
        <p:nvPicPr>
          <p:cNvPr id="730" name="Google Shape;730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3900" y="4567200"/>
            <a:ext cx="2541908" cy="1826976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91"/>
          <p:cNvSpPr txBox="1"/>
          <p:nvPr/>
        </p:nvSpPr>
        <p:spPr>
          <a:xfrm>
            <a:off x="615300" y="1337400"/>
            <a:ext cx="7848300" cy="30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Results: higher level of non-targets effects than originally assumed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SO……...</a:t>
            </a:r>
            <a:endParaRPr sz="24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❏"/>
            </a:pPr>
            <a:r>
              <a:rPr lang="en-US" sz="2400" dirty="0">
                <a:solidFill>
                  <a:schemeClr val="dk1"/>
                </a:solidFill>
              </a:rPr>
              <a:t>Temporarily cease treatment in sensitive areas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-US" sz="2400" dirty="0" err="1"/>
              <a:t>Excelerate</a:t>
            </a:r>
            <a:r>
              <a:rPr lang="en-US" sz="2400" dirty="0"/>
              <a:t> native plant restoration 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-US" sz="2400" dirty="0"/>
              <a:t>Phase in treatment and restoration in remaining infested areas 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32" name="Google Shape;732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3900" y="4567200"/>
            <a:ext cx="2429769" cy="182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300" y="4567200"/>
            <a:ext cx="2740500" cy="1826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9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Monitor, Evaluate and Adapt!   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39" name="Google Shape;739;p9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000"/>
              <a:t>Identify, understand, and embrace failure!</a:t>
            </a:r>
            <a:endParaRPr sz="3000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000"/>
          </a:p>
          <a:p>
            <a:pPr marL="74295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❏"/>
            </a:pPr>
            <a:r>
              <a:rPr lang="en-US" sz="3000"/>
              <a:t>Not-so-good assumptions</a:t>
            </a:r>
            <a:endParaRPr sz="3000"/>
          </a:p>
          <a:p>
            <a:pPr marL="74295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❏"/>
            </a:pPr>
            <a:r>
              <a:rPr lang="en-US" sz="3000"/>
              <a:t>Implementation issues</a:t>
            </a:r>
            <a:endParaRPr sz="3000"/>
          </a:p>
          <a:p>
            <a:pPr marL="74295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❏"/>
            </a:pPr>
            <a:r>
              <a:rPr lang="en-US" sz="3000"/>
              <a:t>Combination of the two </a:t>
            </a:r>
            <a:endParaRPr sz="3000"/>
          </a:p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400"/>
              <a:t>Failures help us learn and adapt BUT we need to detect them first</a:t>
            </a:r>
            <a:endParaRPr sz="2400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400"/>
              <a:t>Our strategies and work plans are imperfect!</a:t>
            </a:r>
            <a:endParaRPr sz="24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9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Monitor, Evaluate and Adapt!   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45" name="Google Shape;745;p93"/>
          <p:cNvSpPr txBox="1"/>
          <p:nvPr/>
        </p:nvSpPr>
        <p:spPr>
          <a:xfrm>
            <a:off x="349200" y="5131775"/>
            <a:ext cx="8445600" cy="12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Important to make time  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1"/>
              <a:t>Build these activities into your work plan</a:t>
            </a:r>
            <a:endParaRPr sz="300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1085850" lvl="0" indent="-228600" algn="ct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  <p:pic>
        <p:nvPicPr>
          <p:cNvPr id="746" name="Google Shape;746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0788" y="1449399"/>
            <a:ext cx="6362416" cy="352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9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QUESTIONS?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53" name="Google Shape;753;p9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</a:rPr>
              <a:t>Humboldt Bay</a:t>
            </a:r>
            <a:endParaRPr sz="30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</a:rPr>
              <a:t>Coastal Sand Dune Ecosystem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221" name="Google Shape;221;p32"/>
          <p:cNvSpPr txBox="1">
            <a:spLocks noGrp="1"/>
          </p:cNvSpPr>
          <p:nvPr>
            <p:ph type="body" idx="1"/>
          </p:nvPr>
        </p:nvSpPr>
        <p:spPr>
          <a:xfrm>
            <a:off x="457200" y="1447800"/>
            <a:ext cx="5440200" cy="48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1800" b="1"/>
              <a:t>Conservation focus</a:t>
            </a:r>
            <a:r>
              <a:rPr lang="en-US" sz="1800"/>
              <a:t>: coastal sand dune ecosystem</a:t>
            </a:r>
            <a:endParaRPr sz="1800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1800" b="1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1800" b="1"/>
              <a:t>Priority invasive species</a:t>
            </a:r>
            <a:r>
              <a:rPr lang="en-US" sz="1800"/>
              <a:t>: European beachgrass, iceplant</a:t>
            </a:r>
            <a:endParaRPr sz="1800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1800" b="1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1800" b="1"/>
              <a:t>Baseline</a:t>
            </a:r>
            <a:r>
              <a:rPr lang="en-US" sz="1800"/>
              <a:t> assessment</a:t>
            </a:r>
            <a:endParaRPr sz="1800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1800" b="1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1800" b="1"/>
              <a:t>Objective</a:t>
            </a:r>
            <a:r>
              <a:rPr lang="en-US" sz="1800"/>
              <a:t>: maintenance levels (&lt;1%)</a:t>
            </a:r>
            <a:endParaRPr sz="1800" b="1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1800" b="1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1800" b="1"/>
              <a:t>Integrated set of strategies</a:t>
            </a:r>
            <a:r>
              <a:rPr lang="en-US" sz="1800"/>
              <a:t>: </a:t>
            </a:r>
            <a:endParaRPr sz="1800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1800" i="1"/>
              <a:t>approach</a:t>
            </a:r>
            <a:r>
              <a:rPr lang="en-US" sz="1800"/>
              <a:t>: prevention, containment, suppression</a:t>
            </a:r>
            <a:endParaRPr sz="1800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1800" i="1"/>
              <a:t>techniques</a:t>
            </a:r>
            <a:r>
              <a:rPr lang="en-US" sz="1800"/>
              <a:t>: manual, burning, herbicides, active/passive restoration</a:t>
            </a:r>
            <a:endParaRPr sz="1800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1800" b="1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1800" b="1"/>
              <a:t>Monitoring: </a:t>
            </a:r>
            <a:r>
              <a:rPr lang="en-US" sz="1800"/>
              <a:t>% cover invasive and native species </a:t>
            </a:r>
            <a:endParaRPr sz="1800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1800" b="1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1800" b="1"/>
              <a:t>Learning/adaptation:</a:t>
            </a:r>
            <a:r>
              <a:rPr lang="en-US" sz="1800"/>
              <a:t> funding decline, shifts in public opinion&gt;change techniques </a:t>
            </a:r>
            <a:endParaRPr sz="1800"/>
          </a:p>
        </p:txBody>
      </p:sp>
      <p:pic>
        <p:nvPicPr>
          <p:cNvPr id="222" name="Google Shape;22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825" y="3055400"/>
            <a:ext cx="360801" cy="36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825" y="3683625"/>
            <a:ext cx="360801" cy="36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825" y="4281975"/>
            <a:ext cx="360801" cy="36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825" y="5573275"/>
            <a:ext cx="360801" cy="36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825" y="1524012"/>
            <a:ext cx="360801" cy="36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825" y="2381437"/>
            <a:ext cx="360801" cy="36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825" y="6224225"/>
            <a:ext cx="360801" cy="36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7450" y="1417650"/>
            <a:ext cx="3343826" cy="250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0667" y="3925535"/>
            <a:ext cx="2238558" cy="279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27488" y="3198250"/>
            <a:ext cx="1443324" cy="1083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9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Wrap-up and Evaluation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59" name="Google Shape;759;p95"/>
          <p:cNvSpPr txBox="1">
            <a:spLocks noGrp="1"/>
          </p:cNvSpPr>
          <p:nvPr>
            <p:ph type="body" idx="1"/>
          </p:nvPr>
        </p:nvSpPr>
        <p:spPr>
          <a:xfrm>
            <a:off x="457200" y="170371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dirty="0"/>
              <a:t>You will receive an evaluation of this training within two weeks. </a:t>
            </a:r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lang="en-US" dirty="0"/>
          </a:p>
          <a:p>
            <a:pPr marL="342900" lvl="0" indent="-1397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dirty="0"/>
              <a:t>PLEASE TAKE IT!</a:t>
            </a:r>
            <a:endParaRPr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9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Thank You!</a:t>
            </a:r>
            <a:endParaRPr b="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65" name="Google Shape;765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04" y="4941168"/>
            <a:ext cx="1828800" cy="1828800"/>
          </a:xfrm>
          <a:prstGeom prst="rect">
            <a:avLst/>
          </a:prstGeom>
          <a:noFill/>
          <a:ln w="28575" cap="flat" cmpd="sng">
            <a:solidFill>
              <a:srgbClr val="D47F2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66" name="Google Shape;766;p96" descr="https://tse4.mm.bing.net/th?id=OIP.cTFswcxOKCjKpyxCIUDbvgHaI2&amp;pid=Api&amp;P=0&amp;w=300&amp;h=3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36308" y="4941168"/>
            <a:ext cx="1536192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5896" y="4941168"/>
            <a:ext cx="1828800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2"/>
          <p:cNvSpPr txBox="1">
            <a:spLocks noGrp="1"/>
          </p:cNvSpPr>
          <p:nvPr>
            <p:ph type="title"/>
          </p:nvPr>
        </p:nvSpPr>
        <p:spPr>
          <a:xfrm>
            <a:off x="-142614" y="4576261"/>
            <a:ext cx="5517046" cy="1218908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rmAutofit fontScale="90000"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San Francisco Estuary</a:t>
            </a:r>
          </a:p>
          <a:p>
            <a:pPr algn="r"/>
            <a:r>
              <a:rPr lang="en-US" dirty="0">
                <a:solidFill>
                  <a:schemeClr val="tx1"/>
                </a:solidFill>
              </a:rPr>
              <a:t>Invasive Spartina Project</a:t>
            </a:r>
          </a:p>
        </p:txBody>
      </p:sp>
      <p:pic>
        <p:nvPicPr>
          <p:cNvPr id="1026" name="Picture 2" descr="https://lh4.googleusercontent.com/pelzfqV_Eqql5NAeKNNJD29_mc5PzknvGID5QrhSHEf7pvl2SWAy6V9w4mK137iDROnO0mPX0lqaUcHHxjwIR9G_I-mQQ6Ba_LNivUIDloTADVbSMc_LG9DCfT7M2a5bFownZKDUSX4">
            <a:extLst>
              <a:ext uri="{FF2B5EF4-FFF2-40B4-BE49-F238E27FC236}">
                <a16:creationId xmlns:a16="http://schemas.microsoft.com/office/drawing/2014/main" id="{0CEB67E3-F271-419A-B604-311BF061A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0" r="1" b="1842"/>
          <a:stretch/>
        </p:blipFill>
        <p:spPr bwMode="auto">
          <a:xfrm>
            <a:off x="228495" y="169539"/>
            <a:ext cx="5293730" cy="308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1" name="Google Shape;221;p32"/>
          <p:cNvSpPr txBox="1">
            <a:spLocks noGrp="1"/>
          </p:cNvSpPr>
          <p:nvPr>
            <p:ph type="body" idx="1"/>
          </p:nvPr>
        </p:nvSpPr>
        <p:spPr>
          <a:xfrm>
            <a:off x="5522225" y="1314450"/>
            <a:ext cx="3621775" cy="4114800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marL="257175" indent="-104775">
              <a:spcBef>
                <a:spcPts val="0"/>
              </a:spcBef>
              <a:spcAft>
                <a:spcPts val="450"/>
              </a:spcAft>
              <a:buSzPts val="3200"/>
              <a:buNone/>
            </a:pPr>
            <a:r>
              <a:rPr lang="en-US" sz="2000" b="1" dirty="0">
                <a:solidFill>
                  <a:schemeClr val="tx1"/>
                </a:solidFill>
              </a:rPr>
              <a:t>Scope: </a:t>
            </a:r>
            <a:r>
              <a:rPr lang="en-US" sz="2000" dirty="0">
                <a:solidFill>
                  <a:schemeClr val="tx1"/>
                </a:solidFill>
              </a:rPr>
              <a:t>San Francisco Estuary</a:t>
            </a:r>
          </a:p>
          <a:p>
            <a:pPr marL="257175" indent="-104775">
              <a:spcBef>
                <a:spcPts val="0"/>
              </a:spcBef>
              <a:spcAft>
                <a:spcPts val="450"/>
              </a:spcAft>
              <a:buSzPts val="3200"/>
              <a:buNone/>
            </a:pPr>
            <a:endParaRPr lang="en-US" sz="2000" b="1" dirty="0">
              <a:solidFill>
                <a:schemeClr val="tx1"/>
              </a:solidFill>
            </a:endParaRPr>
          </a:p>
          <a:p>
            <a:pPr marL="257175" indent="-104775">
              <a:spcBef>
                <a:spcPts val="0"/>
              </a:spcBef>
              <a:spcAft>
                <a:spcPts val="450"/>
              </a:spcAft>
              <a:buSzPts val="3200"/>
              <a:buNone/>
            </a:pPr>
            <a:r>
              <a:rPr lang="en-US" sz="2000" b="1" dirty="0">
                <a:solidFill>
                  <a:schemeClr val="tx1"/>
                </a:solidFill>
              </a:rPr>
              <a:t>Conservation focus</a:t>
            </a:r>
            <a:r>
              <a:rPr lang="en-US" sz="2000" dirty="0">
                <a:solidFill>
                  <a:schemeClr val="tx1"/>
                </a:solidFill>
              </a:rPr>
              <a:t>: tidal marsh ecosystem</a:t>
            </a:r>
          </a:p>
          <a:p>
            <a:pPr marL="257175" indent="-104775">
              <a:spcBef>
                <a:spcPts val="0"/>
              </a:spcBef>
              <a:spcAft>
                <a:spcPts val="450"/>
              </a:spcAft>
              <a:buSzPts val="3200"/>
              <a:buNone/>
            </a:pPr>
            <a:endParaRPr lang="en-US" sz="2000" b="1" dirty="0">
              <a:solidFill>
                <a:schemeClr val="tx1"/>
              </a:solidFill>
            </a:endParaRPr>
          </a:p>
          <a:p>
            <a:pPr marL="257175" indent="-104775">
              <a:spcBef>
                <a:spcPts val="0"/>
              </a:spcBef>
              <a:spcAft>
                <a:spcPts val="450"/>
              </a:spcAft>
              <a:buSzPts val="3200"/>
              <a:buNone/>
            </a:pPr>
            <a:r>
              <a:rPr lang="en-US" sz="2000" b="1" dirty="0">
                <a:solidFill>
                  <a:schemeClr val="tx1"/>
                </a:solidFill>
              </a:rPr>
              <a:t>Priority invasive species</a:t>
            </a:r>
            <a:r>
              <a:rPr lang="en-US" sz="2000" dirty="0">
                <a:solidFill>
                  <a:schemeClr val="tx1"/>
                </a:solidFill>
              </a:rPr>
              <a:t>: Invasive </a:t>
            </a:r>
            <a:r>
              <a:rPr lang="en-US" sz="2000" i="1" dirty="0">
                <a:solidFill>
                  <a:schemeClr val="tx1"/>
                </a:solidFill>
              </a:rPr>
              <a:t>Spartina species</a:t>
            </a:r>
            <a:r>
              <a:rPr lang="en-US" sz="2000" dirty="0">
                <a:solidFill>
                  <a:schemeClr val="tx1"/>
                </a:solidFill>
              </a:rPr>
              <a:t> and hybrids</a:t>
            </a:r>
          </a:p>
          <a:p>
            <a:pPr marL="257175" indent="-104775">
              <a:spcBef>
                <a:spcPts val="0"/>
              </a:spcBef>
              <a:spcAft>
                <a:spcPts val="450"/>
              </a:spcAft>
              <a:buSzPts val="3200"/>
              <a:buNone/>
            </a:pPr>
            <a:endParaRPr lang="en-US" sz="2000" b="1" dirty="0">
              <a:solidFill>
                <a:schemeClr val="tx1"/>
              </a:solidFill>
            </a:endParaRPr>
          </a:p>
          <a:p>
            <a:pPr marL="257175" indent="-104775">
              <a:spcBef>
                <a:spcPts val="0"/>
              </a:spcBef>
              <a:spcAft>
                <a:spcPts val="450"/>
              </a:spcAft>
              <a:buSzPts val="3200"/>
              <a:buNone/>
            </a:pPr>
            <a:r>
              <a:rPr lang="en-US" sz="2000" b="1" dirty="0">
                <a:solidFill>
                  <a:schemeClr val="tx1"/>
                </a:solidFill>
              </a:rPr>
              <a:t>Baseline: </a:t>
            </a:r>
            <a:r>
              <a:rPr lang="en-US" sz="2000" dirty="0">
                <a:solidFill>
                  <a:schemeClr val="tx1"/>
                </a:solidFill>
              </a:rPr>
              <a:t>field-based mapping, genetic sampling</a:t>
            </a:r>
          </a:p>
          <a:p>
            <a:pPr marL="257175" indent="-104775">
              <a:spcBef>
                <a:spcPts val="0"/>
              </a:spcBef>
              <a:spcAft>
                <a:spcPts val="450"/>
              </a:spcAft>
              <a:buSzPts val="3200"/>
              <a:buNone/>
            </a:pPr>
            <a:endParaRPr lang="en-US" sz="2000" b="1" dirty="0">
              <a:solidFill>
                <a:schemeClr val="tx1"/>
              </a:solidFill>
            </a:endParaRPr>
          </a:p>
          <a:p>
            <a:pPr marL="257175" indent="-104775">
              <a:spcBef>
                <a:spcPts val="0"/>
              </a:spcBef>
              <a:spcAft>
                <a:spcPts val="450"/>
              </a:spcAft>
              <a:buSzPts val="3200"/>
              <a:buNone/>
            </a:pPr>
            <a:r>
              <a:rPr lang="en-US" sz="2000" b="1" dirty="0">
                <a:solidFill>
                  <a:schemeClr val="tx1"/>
                </a:solidFill>
              </a:rPr>
              <a:t>Objective</a:t>
            </a:r>
            <a:r>
              <a:rPr lang="en-US" sz="2000" dirty="0">
                <a:solidFill>
                  <a:schemeClr val="tx1"/>
                </a:solidFill>
              </a:rPr>
              <a:t>: eradication</a:t>
            </a:r>
            <a:endParaRPr lang="en-US" sz="2000" b="1" dirty="0">
              <a:solidFill>
                <a:schemeClr val="tx1"/>
              </a:solidFill>
            </a:endParaRPr>
          </a:p>
          <a:p>
            <a:pPr marL="257175" indent="-104775">
              <a:spcBef>
                <a:spcPts val="0"/>
              </a:spcBef>
              <a:spcAft>
                <a:spcPts val="450"/>
              </a:spcAft>
              <a:buSzPts val="3200"/>
              <a:buNone/>
            </a:pPr>
            <a:endParaRPr lang="en-US" sz="2000" b="1" dirty="0">
              <a:solidFill>
                <a:schemeClr val="tx1"/>
              </a:solidFill>
            </a:endParaRPr>
          </a:p>
          <a:p>
            <a:pPr marL="257175" indent="-104775">
              <a:spcBef>
                <a:spcPts val="0"/>
              </a:spcBef>
              <a:spcAft>
                <a:spcPts val="450"/>
              </a:spcAft>
              <a:buSzPts val="3200"/>
              <a:buNone/>
            </a:pPr>
            <a:r>
              <a:rPr lang="en-US" sz="2000" b="1" dirty="0">
                <a:solidFill>
                  <a:schemeClr val="tx1"/>
                </a:solidFill>
              </a:rPr>
              <a:t>Integrated set of strategies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</a:p>
          <a:p>
            <a:pPr marL="257175" indent="-104775">
              <a:spcBef>
                <a:spcPts val="0"/>
              </a:spcBef>
              <a:spcAft>
                <a:spcPts val="450"/>
              </a:spcAft>
              <a:buSzPts val="3200"/>
              <a:buNone/>
            </a:pPr>
            <a:r>
              <a:rPr lang="en-US" sz="2000" dirty="0">
                <a:solidFill>
                  <a:schemeClr val="tx1"/>
                </a:solidFill>
              </a:rPr>
              <a:t>  approach: prevention, eradication</a:t>
            </a:r>
          </a:p>
          <a:p>
            <a:pPr marL="257175" indent="-104775">
              <a:spcBef>
                <a:spcPts val="0"/>
              </a:spcBef>
              <a:spcAft>
                <a:spcPts val="450"/>
              </a:spcAft>
              <a:buSzPts val="3200"/>
              <a:buNone/>
            </a:pPr>
            <a:r>
              <a:rPr lang="en-US" sz="2000" dirty="0">
                <a:solidFill>
                  <a:schemeClr val="tx1"/>
                </a:solidFill>
              </a:rPr>
              <a:t>  techniques: eradication-manual, herbicides, restoration</a:t>
            </a:r>
          </a:p>
          <a:p>
            <a:pPr marL="257175" indent="-104775">
              <a:spcBef>
                <a:spcPts val="0"/>
              </a:spcBef>
              <a:spcAft>
                <a:spcPts val="450"/>
              </a:spcAft>
              <a:buSzPts val="3200"/>
              <a:buNone/>
            </a:pPr>
            <a:endParaRPr lang="en-US" sz="2000" b="1" dirty="0">
              <a:solidFill>
                <a:schemeClr val="tx1"/>
              </a:solidFill>
            </a:endParaRPr>
          </a:p>
          <a:p>
            <a:pPr marL="257175" indent="-104775">
              <a:spcBef>
                <a:spcPts val="0"/>
              </a:spcBef>
              <a:spcAft>
                <a:spcPts val="450"/>
              </a:spcAft>
              <a:buSzPts val="3200"/>
              <a:buNone/>
            </a:pPr>
            <a:r>
              <a:rPr lang="en-US" sz="2000" b="1" dirty="0">
                <a:solidFill>
                  <a:schemeClr val="tx1"/>
                </a:solidFill>
              </a:rPr>
              <a:t>Monitoring: </a:t>
            </a:r>
            <a:r>
              <a:rPr lang="en-US" sz="2000" i="1" dirty="0">
                <a:solidFill>
                  <a:schemeClr val="tx1"/>
                </a:solidFill>
              </a:rPr>
              <a:t>Spartina </a:t>
            </a:r>
            <a:r>
              <a:rPr lang="en-US" sz="2000" dirty="0">
                <a:solidFill>
                  <a:schemeClr val="tx1"/>
                </a:solidFill>
              </a:rPr>
              <a:t>distribution and abundance, native plant response, wildlife response</a:t>
            </a:r>
          </a:p>
          <a:p>
            <a:pPr marL="257175" indent="-104775">
              <a:spcBef>
                <a:spcPts val="0"/>
              </a:spcBef>
              <a:spcAft>
                <a:spcPts val="450"/>
              </a:spcAft>
              <a:buSzPts val="3200"/>
              <a:buNone/>
            </a:pPr>
            <a:endParaRPr lang="en-US" sz="2000" b="1" dirty="0">
              <a:solidFill>
                <a:schemeClr val="tx1"/>
              </a:solidFill>
            </a:endParaRPr>
          </a:p>
          <a:p>
            <a:pPr marL="257175" indent="-104775">
              <a:spcBef>
                <a:spcPts val="0"/>
              </a:spcBef>
              <a:spcAft>
                <a:spcPts val="450"/>
              </a:spcAft>
              <a:buSzPts val="3200"/>
              <a:buNone/>
            </a:pPr>
            <a:r>
              <a:rPr lang="en-US" sz="2000" b="1" dirty="0">
                <a:solidFill>
                  <a:schemeClr val="tx1"/>
                </a:solidFill>
              </a:rPr>
              <a:t>Learning/adaptation:</a:t>
            </a:r>
            <a:r>
              <a:rPr lang="en-US" sz="2000" dirty="0">
                <a:solidFill>
                  <a:schemeClr val="tx1"/>
                </a:solidFill>
              </a:rPr>
              <a:t> unacceptable levels of non-target-effects&gt;increased restoration efforts, treatment phasing</a:t>
            </a:r>
          </a:p>
        </p:txBody>
      </p:sp>
      <p:pic>
        <p:nvPicPr>
          <p:cNvPr id="1027" name="Picture 3" descr="https://lh3.googleusercontent.com/QwgbI3I5sPkgikSYKkMw7H8dngp8Ifv5b7eEvXp84ka6vTN69iyGCk9X-PfwNpuI4ZnBk2N_slXwzONBshqaO5ddyoNHNTZTNBiIihEzL2edApUaPFTx020cqqpjXHJweqUN-HVwPjw">
            <a:extLst>
              <a:ext uri="{FF2B5EF4-FFF2-40B4-BE49-F238E27FC236}">
                <a16:creationId xmlns:a16="http://schemas.microsoft.com/office/drawing/2014/main" id="{63662BAE-DCE2-4F73-BC28-9CF6DE45A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059" y="2700824"/>
            <a:ext cx="1848003" cy="13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1D0105-938A-47E7-812D-64A93335E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3" y="2714625"/>
            <a:ext cx="1964531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9150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Terminology</a:t>
            </a:r>
            <a:endParaRPr/>
          </a:p>
        </p:txBody>
      </p:sp>
      <p:sp>
        <p:nvSpPr>
          <p:cNvPr id="253" name="Google Shape;253;p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1" i="1"/>
              <a:t>Invasive species</a:t>
            </a:r>
            <a:r>
              <a:rPr lang="en-US" i="1"/>
              <a:t> are </a:t>
            </a:r>
            <a:r>
              <a:rPr lang="en-US" b="1" i="1"/>
              <a:t>non-native</a:t>
            </a:r>
            <a:r>
              <a:rPr lang="en-US" i="1"/>
              <a:t> organisms whose introduction causes or is likely to </a:t>
            </a:r>
            <a:r>
              <a:rPr lang="en-US" b="1" i="1"/>
              <a:t>cause economic or environmental harm</a:t>
            </a:r>
            <a:r>
              <a:rPr lang="en-US" i="1"/>
              <a:t> or harm to human, animal, or plant health </a:t>
            </a:r>
            <a:r>
              <a:rPr lang="en-US"/>
              <a:t>(Executive Order No. 13751, 2016)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Other terms: nuisance species, pest, weed, alien, non-native…...</a:t>
            </a:r>
            <a:endParaRPr/>
          </a:p>
        </p:txBody>
      </p:sp>
      <p:sp>
        <p:nvSpPr>
          <p:cNvPr id="254" name="Google Shape;254;p34"/>
          <p:cNvSpPr txBox="1"/>
          <p:nvPr/>
        </p:nvSpPr>
        <p:spPr>
          <a:xfrm>
            <a:off x="6762400" y="6308850"/>
            <a:ext cx="21111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Guide Section 1.2, p.4</a:t>
            </a:r>
            <a:endParaRPr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sis">
  <a:themeElements>
    <a:clrScheme name="Executive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3432</Words>
  <Application>Microsoft Office PowerPoint</Application>
  <PresentationFormat>On-screen Show (4:3)</PresentationFormat>
  <Paragraphs>715</Paragraphs>
  <Slides>71</Slides>
  <Notes>71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9" baseType="lpstr">
      <vt:lpstr>Open Sans</vt:lpstr>
      <vt:lpstr>Arial</vt:lpstr>
      <vt:lpstr>Corbel</vt:lpstr>
      <vt:lpstr>Roboto</vt:lpstr>
      <vt:lpstr>Calibri</vt:lpstr>
      <vt:lpstr>Arial Black</vt:lpstr>
      <vt:lpstr>Default Design</vt:lpstr>
      <vt:lpstr>Basis</vt:lpstr>
      <vt:lpstr> Developing an  Invasive Plant Management Plan  for Your Organization</vt:lpstr>
      <vt:lpstr>PowerPoint Presentation</vt:lpstr>
      <vt:lpstr>Why plan?</vt:lpstr>
      <vt:lpstr>PowerPoint Presentation</vt:lpstr>
      <vt:lpstr>Define your management terms</vt:lpstr>
      <vt:lpstr>PowerPoint Presentation</vt:lpstr>
      <vt:lpstr>Humboldt Bay Coastal Sand Dune Ecosystem</vt:lpstr>
      <vt:lpstr>San Francisco Estuary Invasive Spartina Project</vt:lpstr>
      <vt:lpstr>Terminology</vt:lpstr>
      <vt:lpstr>PowerPoint Presentation</vt:lpstr>
      <vt:lpstr>Preparing to Write a Plan</vt:lpstr>
      <vt:lpstr>Identify Purpose</vt:lpstr>
      <vt:lpstr>Identify Scope</vt:lpstr>
      <vt:lpstr>Scope</vt:lpstr>
      <vt:lpstr>PowerPoint Presentation</vt:lpstr>
      <vt:lpstr>Identify Team</vt:lpstr>
      <vt:lpstr>Gather site-specific information</vt:lpstr>
      <vt:lpstr>PowerPoint Presentation</vt:lpstr>
      <vt:lpstr>Compliance Overview</vt:lpstr>
      <vt:lpstr>PowerPoint Presentation</vt:lpstr>
      <vt:lpstr>Identify Priorities</vt:lpstr>
      <vt:lpstr>Why Prioritize?</vt:lpstr>
      <vt:lpstr>PowerPoint Presentation</vt:lpstr>
      <vt:lpstr>Prioritization Example</vt:lpstr>
      <vt:lpstr>Prioritization Example</vt:lpstr>
      <vt:lpstr>Data Gaps</vt:lpstr>
      <vt:lpstr>PowerPoint Presentation</vt:lpstr>
      <vt:lpstr>Describing the Invasive Plant Problem:  Inventory and Early Detection Surveys</vt:lpstr>
      <vt:lpstr> Describing the Invasive Plant Problem:  Inventory and Early Detection Surveys </vt:lpstr>
      <vt:lpstr>Methods:  Inventory &amp; Early Detection </vt:lpstr>
      <vt:lpstr>PowerPoint Presentation</vt:lpstr>
      <vt:lpstr>Describing the Invasive Plant Problem</vt:lpstr>
      <vt:lpstr>QUESTIONS?</vt:lpstr>
      <vt:lpstr>Breakout Session I</vt:lpstr>
      <vt:lpstr>BREAK!</vt:lpstr>
      <vt:lpstr>Breakout Session I Summary</vt:lpstr>
      <vt:lpstr>PowerPoint Presentation</vt:lpstr>
      <vt:lpstr>Management Objectives</vt:lpstr>
      <vt:lpstr> Management Objectives </vt:lpstr>
      <vt:lpstr>Management Objectives</vt:lpstr>
      <vt:lpstr>Management Objectives</vt:lpstr>
      <vt:lpstr>Management Objectives</vt:lpstr>
      <vt:lpstr>Management Objectives</vt:lpstr>
      <vt:lpstr>PowerPoint Presentation</vt:lpstr>
      <vt:lpstr>Integrated Pest Management</vt:lpstr>
      <vt:lpstr>Designing a Management Strategy</vt:lpstr>
      <vt:lpstr>Designing a Management Strategy</vt:lpstr>
      <vt:lpstr>Designing a Management Strategy</vt:lpstr>
      <vt:lpstr>Designing a Management Strategy</vt:lpstr>
      <vt:lpstr>Designing a Management Strategy</vt:lpstr>
      <vt:lpstr>Designing a Management Strategy</vt:lpstr>
      <vt:lpstr>Designing a Management Strategy</vt:lpstr>
      <vt:lpstr>Designing a Management Strategy</vt:lpstr>
      <vt:lpstr>Breakout Session II</vt:lpstr>
      <vt:lpstr>Plan Implementation and Work Planning</vt:lpstr>
      <vt:lpstr>Plan Implementation and Work Planning</vt:lpstr>
      <vt:lpstr>Plan Implementation and Work Planning</vt:lpstr>
      <vt:lpstr>Plan Implementation and Work Planning</vt:lpstr>
      <vt:lpstr>Plan Implementation and Work Planning</vt:lpstr>
      <vt:lpstr>Plan Implementation and Work Planning</vt:lpstr>
      <vt:lpstr>PowerPoint Presentation</vt:lpstr>
      <vt:lpstr>Monitor, Evaluate, Adapt </vt:lpstr>
      <vt:lpstr>Monitor, Evaluate, Adapt    </vt:lpstr>
      <vt:lpstr>Monitor, Evaluate, Adapt    </vt:lpstr>
      <vt:lpstr>Humboldt Bay  Coastal Sand Dune Ecosystem</vt:lpstr>
      <vt:lpstr>San Francisco Estuary Invasive Spartina Project</vt:lpstr>
      <vt:lpstr>Monitor, Evaluate and Adapt!    </vt:lpstr>
      <vt:lpstr>Monitor, Evaluate and Adapt!    </vt:lpstr>
      <vt:lpstr>QUESTIONS?</vt:lpstr>
      <vt:lpstr>Wrap-up and Evaluation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Developing an  Invasive Plant Management Plan  for Your Organization</dc:title>
  <dc:creator>Jburger</dc:creator>
  <cp:lastModifiedBy>Jburger</cp:lastModifiedBy>
  <cp:revision>10</cp:revision>
  <dcterms:modified xsi:type="dcterms:W3CDTF">2019-10-15T15:40:55Z</dcterms:modified>
</cp:coreProperties>
</file>